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8" r:id="rId4"/>
  </p:sldMasterIdLst>
  <p:notesMasterIdLst>
    <p:notesMasterId r:id="rId64"/>
  </p:notesMasterIdLst>
  <p:sldIdLst>
    <p:sldId id="256" r:id="rId5"/>
    <p:sldId id="257" r:id="rId6"/>
    <p:sldId id="258" r:id="rId7"/>
    <p:sldId id="263" r:id="rId8"/>
    <p:sldId id="260" r:id="rId9"/>
    <p:sldId id="261" r:id="rId10"/>
    <p:sldId id="262" r:id="rId11"/>
    <p:sldId id="305" r:id="rId12"/>
    <p:sldId id="264" r:id="rId13"/>
    <p:sldId id="265" r:id="rId14"/>
    <p:sldId id="268" r:id="rId15"/>
    <p:sldId id="269" r:id="rId16"/>
    <p:sldId id="270" r:id="rId17"/>
    <p:sldId id="271" r:id="rId18"/>
    <p:sldId id="324" r:id="rId19"/>
    <p:sldId id="325" r:id="rId20"/>
    <p:sldId id="308" r:id="rId21"/>
    <p:sldId id="326" r:id="rId22"/>
    <p:sldId id="327" r:id="rId23"/>
    <p:sldId id="311" r:id="rId24"/>
    <p:sldId id="328" r:id="rId25"/>
    <p:sldId id="329" r:id="rId26"/>
    <p:sldId id="331" r:id="rId27"/>
    <p:sldId id="332" r:id="rId28"/>
    <p:sldId id="340" r:id="rId29"/>
    <p:sldId id="341" r:id="rId30"/>
    <p:sldId id="338" r:id="rId31"/>
    <p:sldId id="339" r:id="rId32"/>
    <p:sldId id="364" r:id="rId33"/>
    <p:sldId id="365" r:id="rId34"/>
    <p:sldId id="366" r:id="rId35"/>
    <p:sldId id="367" r:id="rId36"/>
    <p:sldId id="368" r:id="rId37"/>
    <p:sldId id="369" r:id="rId38"/>
    <p:sldId id="370" r:id="rId39"/>
    <p:sldId id="371" r:id="rId40"/>
    <p:sldId id="372" r:id="rId41"/>
    <p:sldId id="373" r:id="rId42"/>
    <p:sldId id="374" r:id="rId43"/>
    <p:sldId id="375" r:id="rId44"/>
    <p:sldId id="377" r:id="rId45"/>
    <p:sldId id="376" r:id="rId46"/>
    <p:sldId id="378" r:id="rId47"/>
    <p:sldId id="379" r:id="rId48"/>
    <p:sldId id="380" r:id="rId49"/>
    <p:sldId id="282" r:id="rId50"/>
    <p:sldId id="333" r:id="rId51"/>
    <p:sldId id="267" r:id="rId52"/>
    <p:sldId id="344" r:id="rId53"/>
    <p:sldId id="355" r:id="rId54"/>
    <p:sldId id="345" r:id="rId55"/>
    <p:sldId id="348" r:id="rId56"/>
    <p:sldId id="349" r:id="rId57"/>
    <p:sldId id="353" r:id="rId58"/>
    <p:sldId id="354" r:id="rId59"/>
    <p:sldId id="334" r:id="rId60"/>
    <p:sldId id="296" r:id="rId61"/>
    <p:sldId id="297" r:id="rId62"/>
    <p:sldId id="298" r:id="rId63"/>
  </p:sldIdLst>
  <p:sldSz cx="9144000" cy="5143500" type="screen16x9"/>
  <p:notesSz cx="6858000" cy="9144000"/>
  <p:embeddedFontLst>
    <p:embeddedFont>
      <p:font typeface="Helvetica Neue" panose="020B0604020202020204" charset="0"/>
      <p:regular r:id="rId65"/>
      <p:bold r:id="rId66"/>
      <p:italic r:id="rId67"/>
      <p:boldItalic r:id="rId68"/>
    </p:embeddedFont>
    <p:embeddedFont>
      <p:font typeface="Lato" panose="020F0502020204030203" pitchFamily="34" charset="0"/>
      <p:regular r:id="rId69"/>
      <p:bold r:id="rId70"/>
      <p:italic r:id="rId71"/>
      <p:boldItalic r:id="rId72"/>
    </p:embeddedFont>
    <p:embeddedFont>
      <p:font typeface="Open Sans" panose="020B0606030504020204" pitchFamily="34" charset="0"/>
      <p:regular r:id="rId73"/>
      <p:bold r:id="rId74"/>
      <p:italic r:id="rId75"/>
      <p:boldItalic r:id="rId76"/>
    </p:embeddedFont>
    <p:embeddedFont>
      <p:font typeface="Open Sans SemiBold" panose="020B0706030804020204" pitchFamily="34" charset="0"/>
      <p:bold r:id="rId77"/>
      <p:boldItalic r:id="rId78"/>
    </p:embeddedFont>
    <p:embeddedFont>
      <p:font typeface="Proxima Nova" panose="020B0604020202020204" charset="0"/>
      <p:regular r:id="rId79"/>
      <p:bold r:id="rId80"/>
      <p:italic r:id="rId81"/>
      <p:boldItalic r:id="rId82"/>
    </p:embeddedFont>
    <p:embeddedFont>
      <p:font typeface="Roboto" panose="02000000000000000000" pitchFamily="2" charset="0"/>
      <p:regular r:id="rId83"/>
      <p:bold r:id="rId84"/>
      <p:italic r:id="rId85"/>
      <p:boldItalic r:id="rId86"/>
    </p:embeddedFont>
    <p:embeddedFont>
      <p:font typeface="Roboto Light" panose="02000000000000000000" pitchFamily="2" charset="0"/>
      <p:regular r:id="rId87"/>
      <p:italic r:id="rId88"/>
    </p:embeddedFont>
    <p:embeddedFont>
      <p:font typeface="Roboto Thin" panose="02000000000000000000" pitchFamily="2" charset="0"/>
      <p:regular r:id="rId89"/>
      <p:italic r:id="rId90"/>
    </p:embeddedFont>
    <p:embeddedFont>
      <p:font typeface="Segoe UI" panose="020B0502040204020203" pitchFamily="34" charset="0"/>
      <p:regular r:id="rId91"/>
      <p:bold r:id="rId92"/>
      <p:italic r:id="rId93"/>
      <p:boldItalic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3F07B12-FAE0-28AD-E538-EEDF72EBCEF7}" name="Noyan, Alican" initials="NA" userId="S::noyan.a@buas.nl::f2106684-872a-4b1d-b983-18c991c41330"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Biswas, Abhishek" initials="BA" lastIdx="1" clrIdx="0">
    <p:extLst>
      <p:ext uri="{19B8F6BF-5375-455C-9EA6-DF929625EA0E}">
        <p15:presenceInfo xmlns:p15="http://schemas.microsoft.com/office/powerpoint/2012/main" userId="S::biswas.a@buas.nl::fb8d240a-d551-4b24-ab9a-9862bbc79dd8" providerId="AD"/>
      </p:ext>
    </p:extLst>
  </p:cmAuthor>
  <p:cmAuthor id="2" name="Noyan, Alican" initials="NA" lastIdx="3" clrIdx="1">
    <p:extLst>
      <p:ext uri="{19B8F6BF-5375-455C-9EA6-DF929625EA0E}">
        <p15:presenceInfo xmlns:p15="http://schemas.microsoft.com/office/powerpoint/2012/main" userId="S::noyan.a@buas.nl::f2106684-872a-4b1d-b983-18c991c41330" providerId="AD"/>
      </p:ext>
    </p:extLst>
  </p:cmAuthor>
  <p:cmAuthor id="3" name="Heijligers, Bram" initials="HB" lastIdx="3" clrIdx="2">
    <p:extLst>
      <p:ext uri="{19B8F6BF-5375-455C-9EA6-DF929625EA0E}">
        <p15:presenceInfo xmlns:p15="http://schemas.microsoft.com/office/powerpoint/2012/main" userId="S::heijligers.b@buas.nl::5cef929d-ecf9-4fca-bf12-bc5ee065fc9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CC"/>
    <a:srgbClr val="00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0AF909-2800-45E0-9E8C-FE0337EBA952}" v="107" dt="2025-01-24T13:16:29.148"/>
  </p1510:revLst>
</p1510:revInfo>
</file>

<file path=ppt/tableStyles.xml><?xml version="1.0" encoding="utf-8"?>
<a:tblStyleLst xmlns:a="http://schemas.openxmlformats.org/drawingml/2006/main" def="{764D4AE7-FFBC-431D-9275-528F30A785D3}">
  <a:tblStyle styleId="{764D4AE7-FFBC-431D-9275-528F30A785D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78" autoAdjust="0"/>
    <p:restoredTop sz="94660"/>
  </p:normalViewPr>
  <p:slideViewPr>
    <p:cSldViewPr snapToGrid="0">
      <p:cViewPr varScale="1">
        <p:scale>
          <a:sx n="138" d="100"/>
          <a:sy n="138" d="100"/>
        </p:scale>
        <p:origin x="828"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font" Target="fonts/font4.fntdata"/><Relationship Id="rId84" Type="http://schemas.openxmlformats.org/officeDocument/2006/relationships/font" Target="fonts/font20.fntdata"/><Relationship Id="rId89" Type="http://schemas.openxmlformats.org/officeDocument/2006/relationships/font" Target="fonts/font25.fnt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font" Target="fonts/font10.fntdata"/><Relationship Id="rId79" Type="http://schemas.openxmlformats.org/officeDocument/2006/relationships/font" Target="fonts/font15.fntdata"/><Relationship Id="rId5" Type="http://schemas.openxmlformats.org/officeDocument/2006/relationships/slide" Target="slides/slide1.xml"/><Relationship Id="rId90" Type="http://schemas.openxmlformats.org/officeDocument/2006/relationships/font" Target="fonts/font26.fntdata"/><Relationship Id="rId95" Type="http://schemas.openxmlformats.org/officeDocument/2006/relationships/commentAuthors" Target="commentAuthors.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notesMaster" Target="notesMasters/notesMaster1.xml"/><Relationship Id="rId69" Type="http://schemas.openxmlformats.org/officeDocument/2006/relationships/font" Target="fonts/font5.fntdata"/><Relationship Id="rId80" Type="http://schemas.openxmlformats.org/officeDocument/2006/relationships/font" Target="fonts/font16.fntdata"/><Relationship Id="rId85" Type="http://schemas.openxmlformats.org/officeDocument/2006/relationships/font" Target="fonts/font21.fntdata"/><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font" Target="fonts/font3.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font" Target="fonts/font6.fntdata"/><Relationship Id="rId75" Type="http://schemas.openxmlformats.org/officeDocument/2006/relationships/font" Target="fonts/font11.fntdata"/><Relationship Id="rId83" Type="http://schemas.openxmlformats.org/officeDocument/2006/relationships/font" Target="fonts/font19.fntdata"/><Relationship Id="rId88" Type="http://schemas.openxmlformats.org/officeDocument/2006/relationships/font" Target="fonts/font24.fntdata"/><Relationship Id="rId91" Type="http://schemas.openxmlformats.org/officeDocument/2006/relationships/font" Target="fonts/font27.fntdata"/><Relationship Id="rId9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font" Target="fonts/font17.fntdata"/><Relationship Id="rId86" Type="http://schemas.openxmlformats.org/officeDocument/2006/relationships/font" Target="fonts/font22.fntdata"/><Relationship Id="rId94" Type="http://schemas.openxmlformats.org/officeDocument/2006/relationships/font" Target="fonts/font30.fntdata"/><Relationship Id="rId99" Type="http://schemas.openxmlformats.org/officeDocument/2006/relationships/tableStyles" Target="tableStyles.xml"/><Relationship Id="rId10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12.fntdata"/><Relationship Id="rId97"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font" Target="fonts/font7.fntdata"/><Relationship Id="rId92" Type="http://schemas.openxmlformats.org/officeDocument/2006/relationships/font" Target="fonts/font28.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font" Target="fonts/font2.fntdata"/><Relationship Id="rId87" Type="http://schemas.openxmlformats.org/officeDocument/2006/relationships/font" Target="fonts/font23.fntdata"/><Relationship Id="rId61" Type="http://schemas.openxmlformats.org/officeDocument/2006/relationships/slide" Target="slides/slide57.xml"/><Relationship Id="rId82" Type="http://schemas.openxmlformats.org/officeDocument/2006/relationships/font" Target="fonts/font18.fntdata"/><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font" Target="fonts/font13.fntdata"/><Relationship Id="rId100"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8.fntdata"/><Relationship Id="rId93" Type="http://schemas.openxmlformats.org/officeDocument/2006/relationships/font" Target="fonts/font29.fntdata"/><Relationship Id="rId98" Type="http://schemas.openxmlformats.org/officeDocument/2006/relationships/theme" Target="theme/theme1.xml"/><Relationship Id="rId3" Type="http://schemas.openxmlformats.org/officeDocument/2006/relationships/customXml" Target="../customXml/item3.xml"/></Relationships>
</file>

<file path=ppt/media/image1.png>
</file>

<file path=ppt/media/image2.jpg>
</file>

<file path=ppt/media/image3.jpeg>
</file>

<file path=ppt/media/image4.jpeg>
</file>

<file path=ppt/media/image5.pn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b4f495656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b4f495656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5e44ff1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5e44ff1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b602ea5a7_1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b602ea5a7_1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344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7827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2411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7772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999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b4f495656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b4f495656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870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3011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2333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60816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23156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54671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72908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49475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26360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b4f495656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b4f495656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9656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b4f495656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b4f495656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86742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663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12891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37238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4140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53912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18686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84996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226007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611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99201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405809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36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86351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61339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9307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6b4f495656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6b4f495656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 BUT SHOULD BE UPDATED REGULARLY</a:t>
            </a:r>
            <a:endParaRPr/>
          </a:p>
          <a:p>
            <a:pPr marL="0" lvl="0" indent="0" algn="l" rtl="0">
              <a:spcBef>
                <a:spcPts val="0"/>
              </a:spcBef>
              <a:spcAft>
                <a:spcPts val="0"/>
              </a:spcAft>
              <a:buNone/>
            </a:pPr>
            <a:r>
              <a:rPr lang="en"/>
              <a:t>This is where you link your evidence to each of the Intended Learning Outcomes of this block.</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6480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5p - Communicates productively and professionally with colleagues, team members and/or supervisor while effectively adjusting to varied communication styles and intercultural differences in team work. Clear communication with stakeholders is maintained and documented and feedback is given.</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5p - Takes responsibility within the team and contributes to the team goals in a positive and constructive manner. The student provides clear feedback and deducts actions points and reflects upon received feedback. The feedback, reflection, action points created make sense in the project context and student professional development. The student works towards improving collaboration and communication, leading to effective planning, task division and contributions of each individual of the team.</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5p - Is able to communicate and reflect on the learning experience of the project. Each week the learning log details what was learnt. Each of the ILOs in the learning log details how they were addressed. All references to important resources used are included. Your evidence is clear and to the point. Your writing style is professional and free of spelling and grammar mistakes. Feedback is taken into account and is acted upon. </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5p - Is able to structurally plan and conduct a feasible project management strategy. The student is able to readjust their planning according to their progress based one their evaluation. The student reflects on their project planning as a whole and is able to create a standard approach for future projects or continuation of the project. Risks identified have associated risk </a:t>
            </a:r>
            <a:r>
              <a:rPr lang="en-US" sz="1800" b="0" i="0" u="none" strike="noStrike" dirty="0" err="1">
                <a:solidFill>
                  <a:srgbClr val="000000"/>
                </a:solidFill>
                <a:effectLst/>
                <a:latin typeface="Calibri" panose="020F0502020204030204" pitchFamily="34" charset="0"/>
              </a:rPr>
              <a:t>minimisation</a:t>
            </a:r>
            <a:r>
              <a:rPr lang="en-US" sz="1800" b="0" i="0" u="none" strike="noStrike" dirty="0">
                <a:solidFill>
                  <a:srgbClr val="000000"/>
                </a:solidFill>
                <a:effectLst/>
                <a:latin typeface="Calibri" panose="020F0502020204030204" pitchFamily="34" charset="0"/>
              </a:rPr>
              <a:t> or elimination plans that were put into action where possible.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48</a:t>
            </a:fld>
            <a:endParaRPr lang="nl-NL"/>
          </a:p>
        </p:txBody>
      </p:sp>
    </p:spTree>
    <p:extLst>
      <p:ext uri="{BB962C8B-B14F-4D97-AF65-F5344CB8AC3E}">
        <p14:creationId xmlns:p14="http://schemas.microsoft.com/office/powerpoint/2010/main" val="155003834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u="none" strike="noStrike" dirty="0">
                <a:solidFill>
                  <a:srgbClr val="000000"/>
                </a:solidFill>
                <a:effectLst/>
                <a:latin typeface="Calibri" panose="020F0502020204030204" pitchFamily="34" charset="0"/>
              </a:rPr>
              <a:t>1p – </a:t>
            </a:r>
            <a:r>
              <a:rPr lang="en-US" sz="1800" b="0" i="0" u="none" strike="noStrike" dirty="0">
                <a:solidFill>
                  <a:srgbClr val="000000"/>
                </a:solidFill>
                <a:effectLst/>
                <a:latin typeface="Calibri" panose="020F0502020204030204" pitchFamily="34" charset="0"/>
              </a:rPr>
              <a:t>Goals written with a SMART(ER) method. The goals are shown to be Specific, Measurable, Achievable, Relevant and Time-bound.</a:t>
            </a:r>
            <a:r>
              <a:rPr lang="en-US" dirty="0"/>
              <a:t> </a:t>
            </a:r>
            <a:endParaRPr lang="en-US" sz="1200" b="0" i="0" u="none" strike="noStrike" dirty="0">
              <a:solidFill>
                <a:srgbClr val="000000"/>
              </a:solidFill>
              <a:effectLst/>
              <a:latin typeface="Calibri" panose="020F0502020204030204" pitchFamily="34" charset="0"/>
            </a:endParaRPr>
          </a:p>
          <a:p>
            <a:endParaRPr lang="en-US" sz="1200" b="0" i="0" u="none" strike="noStrike" dirty="0">
              <a:solidFill>
                <a:srgbClr val="000000"/>
              </a:solidFill>
              <a:effectLst/>
              <a:latin typeface="Calibri" panose="020F0502020204030204" pitchFamily="34" charset="0"/>
            </a:endParaRPr>
          </a:p>
          <a:p>
            <a:r>
              <a:rPr lang="en-US" sz="1200" b="0" i="0" u="none" strike="noStrike" dirty="0">
                <a:solidFill>
                  <a:srgbClr val="000000"/>
                </a:solidFill>
                <a:effectLst/>
                <a:latin typeface="Calibri" panose="020F0502020204030204" pitchFamily="34" charset="0"/>
              </a:rPr>
              <a:t>2p – </a:t>
            </a:r>
            <a:r>
              <a:rPr lang="en-US" sz="1800" b="0" i="0" u="none" strike="noStrike" dirty="0">
                <a:solidFill>
                  <a:srgbClr val="000000"/>
                </a:solidFill>
                <a:effectLst/>
                <a:latin typeface="Calibri" panose="020F0502020204030204" pitchFamily="34" charset="0"/>
              </a:rPr>
              <a:t>Goals are in alignment with project, personal and professional development goals. The goals have been Evaluated throughout the block and this is detailed. There may have been Re-adjustments to achieving the goals which is also presented.</a:t>
            </a:r>
            <a:r>
              <a:rPr lang="en-US" dirty="0"/>
              <a:t> </a:t>
            </a:r>
            <a:endParaRPr lang="en-US" sz="1200" b="0" i="0" u="none" strike="noStrike" dirty="0">
              <a:solidFill>
                <a:srgbClr val="000000"/>
              </a:solidFill>
              <a:effectLst/>
              <a:latin typeface="Calibri" panose="020F0502020204030204" pitchFamily="34" charset="0"/>
            </a:endParaRPr>
          </a:p>
          <a:p>
            <a:endParaRPr lang="en-US" sz="1200" b="0" i="0" u="none" strike="noStrike" dirty="0">
              <a:solidFill>
                <a:srgbClr val="000000"/>
              </a:solidFill>
              <a:effectLst/>
              <a:latin typeface="Calibri" panose="020F0502020204030204" pitchFamily="34" charset="0"/>
            </a:endParaRPr>
          </a:p>
          <a:p>
            <a:r>
              <a:rPr lang="en-US" sz="1200" b="0" i="0" u="none" strike="noStrike" dirty="0">
                <a:solidFill>
                  <a:srgbClr val="000000"/>
                </a:solidFill>
                <a:effectLst/>
                <a:latin typeface="Calibri" panose="020F0502020204030204" pitchFamily="34" charset="0"/>
              </a:rPr>
              <a:t>2p - </a:t>
            </a:r>
            <a:r>
              <a:rPr lang="en-US" sz="1800" b="0" i="0" u="none" strike="noStrike" dirty="0">
                <a:solidFill>
                  <a:srgbClr val="000000"/>
                </a:solidFill>
                <a:effectLst/>
                <a:latin typeface="Calibri" panose="020F0502020204030204" pitchFamily="34" charset="0"/>
              </a:rPr>
              <a:t>There are goal(s) highlighted that aim at stepping towards your ideal job (or for the research to better identify your target career path and destination) is highlighted.</a:t>
            </a:r>
            <a:r>
              <a:rPr lang="en-US" dirty="0"/>
              <a:t>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49</a:t>
            </a:fld>
            <a:endParaRPr lang="nl-NL"/>
          </a:p>
        </p:txBody>
      </p:sp>
    </p:spTree>
    <p:extLst>
      <p:ext uri="{BB962C8B-B14F-4D97-AF65-F5344CB8AC3E}">
        <p14:creationId xmlns:p14="http://schemas.microsoft.com/office/powerpoint/2010/main" val="4029261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6b602ea5a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6b602ea5a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5A072-EF8E-9FE4-BBD1-CBE5346A9C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CE7FF3-ABA9-1BD2-F861-1FB335929DF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975FFF5-721E-CB08-66DB-BBA6AE0150F9}"/>
              </a:ext>
            </a:extLst>
          </p:cNvPr>
          <p:cNvSpPr>
            <a:spLocks noGrp="1"/>
          </p:cNvSpPr>
          <p:nvPr>
            <p:ph type="body" idx="1"/>
          </p:nvPr>
        </p:nvSpPr>
        <p:spPr/>
        <p:txBody>
          <a:bodyPr/>
          <a:lstStyle/>
          <a:p>
            <a:r>
              <a:rPr lang="en-US" sz="1200" b="0" i="0" u="none" strike="noStrike" dirty="0">
                <a:solidFill>
                  <a:srgbClr val="000000"/>
                </a:solidFill>
                <a:effectLst/>
                <a:latin typeface="Calibri" panose="020F0502020204030204" pitchFamily="34" charset="0"/>
              </a:rPr>
              <a:t>2p – </a:t>
            </a:r>
            <a:r>
              <a:rPr lang="en-US" sz="1800" b="0" i="0" u="none" strike="noStrike" dirty="0">
                <a:solidFill>
                  <a:srgbClr val="000000"/>
                </a:solidFill>
                <a:effectLst/>
                <a:latin typeface="Calibri" panose="020F0502020204030204" pitchFamily="34" charset="0"/>
              </a:rPr>
              <a:t>The student is able to create a complete checklist of legal and ethical aspects for the legal and ethical inquiry of the project based on relevant frameworks. Argumentation for including and excluding legal and ethical aspects for the checklist is based on important facts, details, examples, and explanations from multiple authoritative sources and data. </a:t>
            </a:r>
            <a:endParaRPr lang="en-US" sz="1200" b="0" i="0" u="none" strike="noStrike" dirty="0">
              <a:solidFill>
                <a:srgbClr val="000000"/>
              </a:solidFill>
              <a:effectLst/>
              <a:latin typeface="Calibri" panose="020F0502020204030204" pitchFamily="34" charset="0"/>
            </a:endParaRPr>
          </a:p>
          <a:p>
            <a:endParaRPr lang="en-US" sz="1200" b="0" i="0" u="none" strike="noStrike" dirty="0">
              <a:solidFill>
                <a:srgbClr val="000000"/>
              </a:solidFill>
              <a:effectLst/>
              <a:latin typeface="Calibri" panose="020F0502020204030204" pitchFamily="34" charset="0"/>
            </a:endParaRPr>
          </a:p>
          <a:p>
            <a:r>
              <a:rPr lang="en-US" sz="1200" b="0" i="0" u="none" strike="noStrike" dirty="0">
                <a:solidFill>
                  <a:srgbClr val="000000"/>
                </a:solidFill>
                <a:effectLst/>
                <a:latin typeface="Calibri" panose="020F0502020204030204" pitchFamily="34" charset="0"/>
              </a:rPr>
              <a:t>3p - </a:t>
            </a:r>
            <a:r>
              <a:rPr lang="en-US" sz="1800" b="0" i="0" u="none" strike="noStrike" dirty="0">
                <a:solidFill>
                  <a:srgbClr val="000000"/>
                </a:solidFill>
                <a:effectLst/>
                <a:latin typeface="Calibri" panose="020F0502020204030204" pitchFamily="34" charset="0"/>
              </a:rPr>
              <a:t>The student applies multiple responsible AI methods that discuss the company policy, implementations and limitations in terms of bias, transparency,  and interpretability, and subsequently evaluate its impact. </a:t>
            </a:r>
          </a:p>
          <a:p>
            <a:endParaRPr lang="en-US" sz="1200" b="0" i="0" u="none" strike="noStrike" dirty="0">
              <a:solidFill>
                <a:srgbClr val="000000"/>
              </a:solidFill>
              <a:effectLst/>
              <a:latin typeface="Calibri" panose="020F0502020204030204" pitchFamily="34" charset="0"/>
            </a:endParaRPr>
          </a:p>
          <a:p>
            <a:r>
              <a:rPr lang="en-US" sz="1200" b="0" i="0" u="none" strike="noStrike" dirty="0">
                <a:solidFill>
                  <a:srgbClr val="000000"/>
                </a:solidFill>
                <a:effectLst/>
                <a:latin typeface="Calibri" panose="020F0502020204030204" pitchFamily="34" charset="0"/>
              </a:rPr>
              <a:t>5p - </a:t>
            </a:r>
            <a:r>
              <a:rPr lang="en-US" sz="1800" b="0" i="0" u="none" strike="noStrike" dirty="0">
                <a:solidFill>
                  <a:srgbClr val="000000"/>
                </a:solidFill>
                <a:effectLst/>
                <a:latin typeface="Calibri" panose="020F0502020204030204" pitchFamily="34" charset="0"/>
              </a:rPr>
              <a:t>The student is able to identify problems in the ethical (AI) organizational capacity in the context of the given project. Moreover, the student provides advice on improving an ethical (AI) organizational capacity, within the given project. </a:t>
            </a:r>
            <a:endParaRPr lang="nl-NL" dirty="0"/>
          </a:p>
        </p:txBody>
      </p:sp>
      <p:sp>
        <p:nvSpPr>
          <p:cNvPr id="4" name="Slide Number Placeholder 3">
            <a:extLst>
              <a:ext uri="{FF2B5EF4-FFF2-40B4-BE49-F238E27FC236}">
                <a16:creationId xmlns:a16="http://schemas.microsoft.com/office/drawing/2014/main" id="{CD797E31-37D5-B425-C6A6-9DEB38640921}"/>
              </a:ext>
            </a:extLst>
          </p:cNvPr>
          <p:cNvSpPr>
            <a:spLocks noGrp="1"/>
          </p:cNvSpPr>
          <p:nvPr>
            <p:ph type="sldNum" sz="quarter" idx="5"/>
          </p:nvPr>
        </p:nvSpPr>
        <p:spPr/>
        <p:txBody>
          <a:bodyPr/>
          <a:lstStyle/>
          <a:p>
            <a:fld id="{28FC5874-2264-DB45-A455-DDA96B8CCAE6}" type="slidenum">
              <a:rPr lang="nl-NL" smtClean="0"/>
              <a:t>50</a:t>
            </a:fld>
            <a:endParaRPr lang="nl-NL"/>
          </a:p>
        </p:txBody>
      </p:sp>
    </p:spTree>
    <p:extLst>
      <p:ext uri="{BB962C8B-B14F-4D97-AF65-F5344CB8AC3E}">
        <p14:creationId xmlns:p14="http://schemas.microsoft.com/office/powerpoint/2010/main" val="35008394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Analytics Translator</a:t>
            </a:r>
          </a:p>
          <a:p>
            <a:endParaRPr lang="en-US" dirty="0"/>
          </a:p>
          <a:p>
            <a:r>
              <a:rPr lang="en-US" dirty="0"/>
              <a:t>4p – </a:t>
            </a:r>
            <a:r>
              <a:rPr lang="en-US" sz="1800" b="0" i="0" u="none" strike="noStrike" dirty="0">
                <a:solidFill>
                  <a:srgbClr val="000000"/>
                </a:solidFill>
                <a:effectLst/>
                <a:latin typeface="Calibri" panose="020F0502020204030204" pitchFamily="34" charset="0"/>
              </a:rPr>
              <a:t>The student is able to interpret client wishes and derives business requirements and clear KPI's for the project. The student is able to </a:t>
            </a:r>
            <a:r>
              <a:rPr lang="en-US" sz="1800" b="0" i="0" u="none" strike="noStrike" dirty="0" err="1">
                <a:solidFill>
                  <a:srgbClr val="000000"/>
                </a:solidFill>
                <a:effectLst/>
                <a:latin typeface="Calibri" panose="020F0502020204030204" pitchFamily="34" charset="0"/>
              </a:rPr>
              <a:t>analyse</a:t>
            </a:r>
            <a:r>
              <a:rPr lang="en-US" sz="1800" b="0" i="0" u="none" strike="noStrike" dirty="0">
                <a:solidFill>
                  <a:srgbClr val="000000"/>
                </a:solidFill>
                <a:effectLst/>
                <a:latin typeface="Calibri" panose="020F0502020204030204" pitchFamily="34" charset="0"/>
              </a:rPr>
              <a:t> the problem as well as conduct research exploring potential business solutions.</a:t>
            </a:r>
            <a:r>
              <a:rPr lang="en-US" dirty="0"/>
              <a:t>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8p – </a:t>
            </a:r>
            <a:r>
              <a:rPr lang="en-US" sz="1800" b="0" i="0" u="none" strike="noStrike" dirty="0">
                <a:solidFill>
                  <a:srgbClr val="000000"/>
                </a:solidFill>
                <a:effectLst/>
                <a:latin typeface="Calibri" panose="020F0502020204030204" pitchFamily="34" charset="0"/>
              </a:rPr>
              <a:t>The student conducts appropriate business research. The student contributes to determination of resources and tools necessary to meet business requirements and translates these into appropriate metrics. </a:t>
            </a:r>
            <a:endParaRPr lang="en-US" dirty="0"/>
          </a:p>
          <a:p>
            <a:endParaRPr lang="nl-N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8p – The student translates business requirements to an innovative methodology that adds value to the business case.</a:t>
            </a:r>
          </a:p>
          <a:p>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51</a:t>
            </a:fld>
            <a:endParaRPr lang="nl-NL"/>
          </a:p>
        </p:txBody>
      </p:sp>
    </p:spTree>
    <p:extLst>
      <p:ext uri="{BB962C8B-B14F-4D97-AF65-F5344CB8AC3E}">
        <p14:creationId xmlns:p14="http://schemas.microsoft.com/office/powerpoint/2010/main" val="168284279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Calibri" panose="020F0502020204030204" pitchFamily="34" charset="0"/>
              </a:rPr>
              <a:t>Analytics Translator</a:t>
            </a:r>
          </a:p>
          <a:p>
            <a:endParaRPr lang="en-US" dirty="0"/>
          </a:p>
          <a:p>
            <a:r>
              <a:rPr lang="en-US" dirty="0"/>
              <a:t>5p - </a:t>
            </a:r>
            <a:r>
              <a:rPr lang="en-US" sz="1800" b="0" i="0" u="none" strike="noStrike" dirty="0">
                <a:solidFill>
                  <a:srgbClr val="000000"/>
                </a:solidFill>
                <a:effectLst/>
                <a:latin typeface="Calibri" panose="020F0502020204030204" pitchFamily="34" charset="0"/>
              </a:rPr>
              <a:t>The student is able to use appropriate terminology related to the domain in their report. They can function as a discussion partner for the expert. They are able to immerse themselves in the new domain.</a:t>
            </a:r>
            <a:r>
              <a:rPr lang="en-US" dirty="0"/>
              <a:t>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52</a:t>
            </a:fld>
            <a:endParaRPr lang="nl-NL"/>
          </a:p>
        </p:txBody>
      </p:sp>
    </p:spTree>
    <p:extLst>
      <p:ext uri="{BB962C8B-B14F-4D97-AF65-F5344CB8AC3E}">
        <p14:creationId xmlns:p14="http://schemas.microsoft.com/office/powerpoint/2010/main" val="391060509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5p – </a:t>
            </a:r>
            <a:r>
              <a:rPr lang="en-US" sz="1800" b="0" i="0" u="none" strike="noStrike" dirty="0">
                <a:solidFill>
                  <a:srgbClr val="000000"/>
                </a:solidFill>
                <a:effectLst/>
                <a:latin typeface="Calibri" panose="020F0502020204030204" pitchFamily="34" charset="0"/>
              </a:rPr>
              <a:t>The student is able to select, combine, and preprocess data that is relevant for meeting the business objective. Uses filter methods, wrapper methods, or embedded methods for data selection.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10p – </a:t>
            </a:r>
            <a:r>
              <a:rPr lang="en-US" sz="1800" b="0" i="0" u="none" strike="noStrike" dirty="0">
                <a:solidFill>
                  <a:srgbClr val="000000"/>
                </a:solidFill>
                <a:effectLst/>
                <a:latin typeface="Calibri" panose="020F0502020204030204" pitchFamily="34" charset="0"/>
              </a:rPr>
              <a:t>The student demonstrates the ability to select and clean data, apply feature engineering, and data standardization steps that are relevant to the project.</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10p - </a:t>
            </a:r>
            <a:r>
              <a:rPr lang="en-US" sz="1800" b="0" i="0" u="none" strike="noStrike" dirty="0">
                <a:solidFill>
                  <a:srgbClr val="000000"/>
                </a:solidFill>
                <a:effectLst/>
                <a:latin typeface="Calibri" panose="020F0502020204030204" pitchFamily="34" charset="0"/>
              </a:rPr>
              <a:t>An excellent data preparation process leads to proposals of improvements for the data management strategy. </a:t>
            </a:r>
            <a:endParaRPr lang="nl-NL"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nl-NL" dirty="0"/>
          </a:p>
          <a:p>
            <a:r>
              <a:rPr lang="en-US" dirty="0"/>
              <a:t>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53</a:t>
            </a:fld>
            <a:endParaRPr lang="nl-NL"/>
          </a:p>
        </p:txBody>
      </p:sp>
    </p:spTree>
    <p:extLst>
      <p:ext uri="{BB962C8B-B14F-4D97-AF65-F5344CB8AC3E}">
        <p14:creationId xmlns:p14="http://schemas.microsoft.com/office/powerpoint/2010/main" val="294622438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5p - </a:t>
            </a:r>
            <a:r>
              <a:rPr lang="en-US" sz="1800" b="0" i="0" u="none" strike="noStrike" dirty="0">
                <a:solidFill>
                  <a:srgbClr val="000000"/>
                </a:solidFill>
                <a:effectLst/>
                <a:latin typeface="Calibri" panose="020F0502020204030204" pitchFamily="34" charset="0"/>
              </a:rPr>
              <a:t>The student appropriately visualizes the data and applies storytelling techniques to communicate and </a:t>
            </a:r>
            <a:r>
              <a:rPr lang="en-US" sz="1800" b="0" i="0" u="none" strike="noStrike" dirty="0" err="1">
                <a:solidFill>
                  <a:srgbClr val="000000"/>
                </a:solidFill>
                <a:effectLst/>
                <a:latin typeface="Calibri" panose="020F0502020204030204" pitchFamily="34" charset="0"/>
              </a:rPr>
              <a:t>valorise</a:t>
            </a:r>
            <a:r>
              <a:rPr lang="en-US" sz="1800" b="0" i="0" u="none" strike="noStrike" dirty="0">
                <a:solidFill>
                  <a:srgbClr val="000000"/>
                </a:solidFill>
                <a:effectLst/>
                <a:latin typeface="Calibri" panose="020F0502020204030204" pitchFamily="34" charset="0"/>
              </a:rPr>
              <a:t> their findings.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54</a:t>
            </a:fld>
            <a:endParaRPr lang="nl-NL"/>
          </a:p>
        </p:txBody>
      </p:sp>
    </p:spTree>
    <p:extLst>
      <p:ext uri="{BB962C8B-B14F-4D97-AF65-F5344CB8AC3E}">
        <p14:creationId xmlns:p14="http://schemas.microsoft.com/office/powerpoint/2010/main" val="404214140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2p - The student demonstrates proficiency in clearly communicating the learnings and contributions from their project an appropriate level for the intended audience and exhibits a professional level of writing, presenting and reporting. These skills are evidenced in the report.</a:t>
            </a:r>
            <a:r>
              <a:rPr lang="en-US" dirty="0"/>
              <a:t> </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2p - The student is able to describe the business case and propose a working plan that is feasible for the duration of the project. </a:t>
            </a:r>
            <a:r>
              <a:rPr lang="en-US" dirty="0"/>
              <a:t> </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3p - The student is able to describe in detail what frameworks, theories and/or models are applied in their work tasks and how they contribute to the business case of the project.</a:t>
            </a:r>
            <a:r>
              <a:rPr lang="en-US" dirty="0"/>
              <a:t> </a:t>
            </a:r>
          </a:p>
          <a:p>
            <a:endParaRPr lang="en-US" sz="1800" b="0" i="0" u="none" strike="noStrike" dirty="0">
              <a:solidFill>
                <a:srgbClr val="000000"/>
              </a:solidFill>
              <a:effectLst/>
              <a:latin typeface="Calibri" panose="020F0502020204030204" pitchFamily="34" charset="0"/>
            </a:endParaRPr>
          </a:p>
          <a:p>
            <a:r>
              <a:rPr lang="en-US" sz="1800" b="0" i="0" u="none" strike="noStrike" dirty="0">
                <a:solidFill>
                  <a:srgbClr val="000000"/>
                </a:solidFill>
                <a:effectLst/>
                <a:latin typeface="Calibri" panose="020F0502020204030204" pitchFamily="34" charset="0"/>
              </a:rPr>
              <a:t>3p - The student is able to critically </a:t>
            </a:r>
            <a:r>
              <a:rPr lang="en-US" sz="1800" b="0" i="0" u="none" strike="noStrike" dirty="0" err="1">
                <a:solidFill>
                  <a:srgbClr val="000000"/>
                </a:solidFill>
                <a:effectLst/>
                <a:latin typeface="Calibri" panose="020F0502020204030204" pitchFamily="34" charset="0"/>
              </a:rPr>
              <a:t>analyse</a:t>
            </a:r>
            <a:r>
              <a:rPr lang="en-US" sz="1800" b="0" i="0" u="none" strike="noStrike" dirty="0">
                <a:solidFill>
                  <a:srgbClr val="000000"/>
                </a:solidFill>
                <a:effectLst/>
                <a:latin typeface="Calibri" panose="020F0502020204030204" pitchFamily="34" charset="0"/>
              </a:rPr>
              <a:t> and evaluate the proposed solution based on its relevance for the business case of the project.</a:t>
            </a:r>
            <a:r>
              <a:rPr lang="en-US" dirty="0"/>
              <a:t> </a:t>
            </a:r>
            <a:endParaRPr lang="nl-NL" dirty="0"/>
          </a:p>
        </p:txBody>
      </p:sp>
      <p:sp>
        <p:nvSpPr>
          <p:cNvPr id="4" name="Slide Number Placeholder 3"/>
          <p:cNvSpPr>
            <a:spLocks noGrp="1"/>
          </p:cNvSpPr>
          <p:nvPr>
            <p:ph type="sldNum" sz="quarter" idx="5"/>
          </p:nvPr>
        </p:nvSpPr>
        <p:spPr/>
        <p:txBody>
          <a:bodyPr/>
          <a:lstStyle/>
          <a:p>
            <a:fld id="{28FC5874-2264-DB45-A455-DDA96B8CCAE6}" type="slidenum">
              <a:rPr lang="nl-NL" smtClean="0"/>
              <a:t>55</a:t>
            </a:fld>
            <a:endParaRPr lang="nl-NL"/>
          </a:p>
        </p:txBody>
      </p:sp>
    </p:spTree>
    <p:extLst>
      <p:ext uri="{BB962C8B-B14F-4D97-AF65-F5344CB8AC3E}">
        <p14:creationId xmlns:p14="http://schemas.microsoft.com/office/powerpoint/2010/main" val="32356563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26842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6b4f495656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6b4f495656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a:t>
            </a:r>
            <a:endParaRPr/>
          </a:p>
          <a:p>
            <a:pPr marL="0" lvl="0" indent="0" algn="l" rtl="0">
              <a:spcBef>
                <a:spcPts val="0"/>
              </a:spcBef>
              <a:spcAft>
                <a:spcPts val="0"/>
              </a:spcAft>
              <a:buNone/>
            </a:pPr>
            <a:r>
              <a:rPr lang="en"/>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b602ea5a7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b602ea5a7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b602ea5a7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6b602ea5a7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6b602ea5a7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6b602ea5a7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6b602ea5a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b602ea5a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your goals for this block using the SMARTER method. Make sure they are clear, relevant, have a measurable outcome, and can be recorded. Consider how well do they align with the role(s) you wish to take, and with the requirements given in the project brief. Think about the objectives you plan to choose, or that are mandated by the project. Are there any competencies that you need to focus on?</a:t>
            </a:r>
            <a:endParaRPr/>
          </a:p>
          <a:p>
            <a:pPr marL="0" lvl="0" indent="0" algn="l" rtl="0">
              <a:spcBef>
                <a:spcPts val="0"/>
              </a:spcBef>
              <a:spcAft>
                <a:spcPts val="0"/>
              </a:spcAft>
              <a:buNone/>
            </a:pPr>
            <a:endParaRPr/>
          </a:p>
          <a:p>
            <a:pPr marL="0" lvl="0" indent="0" algn="l" rtl="0">
              <a:spcBef>
                <a:spcPts val="0"/>
              </a:spcBef>
              <a:spcAft>
                <a:spcPts val="0"/>
              </a:spcAft>
              <a:buNone/>
            </a:pPr>
            <a:r>
              <a:rPr lang="en"/>
              <a:t>For each goal, find concrete examples of tasks you expect to undertake that will demonstrate this within the project for the block. Make sure the plan has an outcome that can be tracked and assessed. Make sure you have a clearly stated target for each goal. If you are unsure of how to demonstrate something, ask for help from your teachers.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extLst>
      <p:ext uri="{BB962C8B-B14F-4D97-AF65-F5344CB8AC3E}">
        <p14:creationId xmlns:p14="http://schemas.microsoft.com/office/powerpoint/2010/main" val="326737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_1">
    <p:bg>
      <p:bgPr>
        <a:solidFill>
          <a:srgbClr val="EC781C"/>
        </a:solidFill>
        <a:effectLst/>
      </p:bgPr>
    </p:bg>
    <p:spTree>
      <p:nvGrpSpPr>
        <p:cNvPr id="1" name="Shape 9"/>
        <p:cNvGrpSpPr/>
        <p:nvPr/>
      </p:nvGrpSpPr>
      <p:grpSpPr>
        <a:xfrm>
          <a:off x="0" y="0"/>
          <a:ext cx="0" cy="0"/>
          <a:chOff x="0" y="0"/>
          <a:chExt cx="0" cy="0"/>
        </a:xfrm>
      </p:grpSpPr>
      <p:sp>
        <p:nvSpPr>
          <p:cNvPr id="10" name="Google Shape;10;p2"/>
          <p:cNvSpPr/>
          <p:nvPr/>
        </p:nvSpPr>
        <p:spPr>
          <a:xfrm>
            <a:off x="3109025" y="-1200"/>
            <a:ext cx="6035100" cy="51462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363525"/>
            <a:ext cx="9144000" cy="77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57600" y="548650"/>
            <a:ext cx="4937700" cy="3264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pic>
        <p:nvPicPr>
          <p:cNvPr id="14" name="Google Shape;14;p2"/>
          <p:cNvPicPr preferRelativeResize="0"/>
          <p:nvPr/>
        </p:nvPicPr>
        <p:blipFill>
          <a:blip r:embed="rId2">
            <a:alphaModFix/>
          </a:blip>
          <a:stretch>
            <a:fillRect/>
          </a:stretch>
        </p:blipFill>
        <p:spPr>
          <a:xfrm>
            <a:off x="164592" y="4523578"/>
            <a:ext cx="1329394" cy="457200"/>
          </a:xfrm>
          <a:prstGeom prst="rect">
            <a:avLst/>
          </a:prstGeom>
          <a:noFill/>
          <a:ln>
            <a:noFill/>
          </a:ln>
        </p:spPr>
      </p:pic>
      <p:graphicFrame>
        <p:nvGraphicFramePr>
          <p:cNvPr id="4" name="Table 3">
            <a:extLst>
              <a:ext uri="{FF2B5EF4-FFF2-40B4-BE49-F238E27FC236}">
                <a16:creationId xmlns:a16="http://schemas.microsoft.com/office/drawing/2014/main" id="{9C37A2C8-F053-CFA5-72C7-D1B7AFD043D0}"/>
              </a:ext>
            </a:extLst>
          </p:cNvPr>
          <p:cNvGraphicFramePr>
            <a:graphicFrameLocks noGrp="1"/>
          </p:cNvGraphicFramePr>
          <p:nvPr userDrawn="1">
            <p:extLst>
              <p:ext uri="{D42A27DB-BD31-4B8C-83A1-F6EECF244321}">
                <p14:modId xmlns:p14="http://schemas.microsoft.com/office/powerpoint/2010/main" val="251012479"/>
              </p:ext>
            </p:extLst>
          </p:nvPr>
        </p:nvGraphicFramePr>
        <p:xfrm>
          <a:off x="1845398" y="4454995"/>
          <a:ext cx="7094899" cy="594360"/>
        </p:xfrm>
        <a:graphic>
          <a:graphicData uri="http://schemas.openxmlformats.org/drawingml/2006/table">
            <a:tbl>
              <a:tblPr firstRow="1" bandRow="1">
                <a:tableStyleId>{764D4AE7-FFBC-431D-9275-528F30A785D3}</a:tableStyleId>
              </a:tblPr>
              <a:tblGrid>
                <a:gridCol w="1189355">
                  <a:extLst>
                    <a:ext uri="{9D8B030D-6E8A-4147-A177-3AD203B41FA5}">
                      <a16:colId xmlns:a16="http://schemas.microsoft.com/office/drawing/2014/main" val="828907917"/>
                    </a:ext>
                  </a:extLst>
                </a:gridCol>
                <a:gridCol w="5905544">
                  <a:extLst>
                    <a:ext uri="{9D8B030D-6E8A-4147-A177-3AD203B41FA5}">
                      <a16:colId xmlns:a16="http://schemas.microsoft.com/office/drawing/2014/main" val="682174830"/>
                    </a:ext>
                  </a:extLst>
                </a:gridCol>
              </a:tblGrid>
              <a:tr h="18542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700" b="1">
                          <a:solidFill>
                            <a:srgbClr val="999999"/>
                          </a:solidFill>
                          <a:latin typeface="Helvetica Neue"/>
                          <a:ea typeface="Helvetica Neue"/>
                          <a:cs typeface="Helvetica Neue"/>
                          <a:sym typeface="Helvetica Neue"/>
                        </a:rPr>
                        <a:t>Project Brief</a:t>
                      </a:r>
                      <a:r>
                        <a:rPr lang="en-NL" sz="700" b="1">
                          <a:solidFill>
                            <a:srgbClr val="999999"/>
                          </a:solidFill>
                          <a:latin typeface="Helvetica Neue"/>
                          <a:ea typeface="Helvetica Neue"/>
                          <a:cs typeface="Helvetica Neue"/>
                          <a:sym typeface="Helvetica Neue"/>
                        </a:rPr>
                        <a:t>:</a:t>
                      </a:r>
                      <a:r>
                        <a:rPr lang="en" sz="700" b="1">
                          <a:solidFill>
                            <a:srgbClr val="999999"/>
                          </a:solidFill>
                          <a:latin typeface="Helvetica Neue"/>
                          <a:ea typeface="Helvetica Neue"/>
                          <a:cs typeface="Helvetica Neue"/>
                          <a:sym typeface="Helvetica Neue"/>
                        </a:rPr>
                        <a:t> </a:t>
                      </a:r>
                      <a:endParaRPr lang="en-NL" sz="700" b="1">
                        <a:solidFill>
                          <a:srgbClr val="999999"/>
                        </a:solidFill>
                        <a:latin typeface="Helvetica Neue"/>
                        <a:ea typeface="Helvetica Neue"/>
                        <a:cs typeface="Helvetica Neue"/>
                        <a:sym typeface="Helvetica Neue"/>
                      </a:endParaRPr>
                    </a:p>
                  </a:txBody>
                  <a:tcPr/>
                </a:tc>
                <a:tc>
                  <a:txBody>
                    <a:bodyPr/>
                    <a:lstStyle/>
                    <a:p>
                      <a:endParaRPr lang="en-GB" sz="700"/>
                    </a:p>
                  </a:txBody>
                  <a:tcPr/>
                </a:tc>
                <a:extLst>
                  <a:ext uri="{0D108BD9-81ED-4DB2-BD59-A6C34878D82A}">
                    <a16:rowId xmlns:a16="http://schemas.microsoft.com/office/drawing/2014/main" val="1000607423"/>
                  </a:ext>
                </a:extLst>
              </a:tr>
              <a:tr h="18542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1">
                          <a:solidFill>
                            <a:srgbClr val="999999"/>
                          </a:solidFill>
                          <a:latin typeface="Helvetica Neue"/>
                          <a:ea typeface="Helvetica Neue"/>
                          <a:cs typeface="Helvetica Neue"/>
                          <a:sym typeface="Helvetica Neue"/>
                        </a:rPr>
                        <a:t>Assessment Assignment:</a:t>
                      </a:r>
                      <a:endParaRPr lang="en-US" sz="700" b="1">
                        <a:latin typeface="Helvetica Neue"/>
                        <a:ea typeface="Helvetica Neue"/>
                        <a:cs typeface="Helvetica Neue"/>
                        <a:sym typeface="Helvetica Neue"/>
                      </a:endParaRPr>
                    </a:p>
                  </a:txBody>
                  <a:tcPr/>
                </a:tc>
                <a:tc>
                  <a:txBody>
                    <a:bodyPr/>
                    <a:lstStyle/>
                    <a:p>
                      <a:endParaRPr lang="en-GB" sz="700"/>
                    </a:p>
                  </a:txBody>
                  <a:tcPr/>
                </a:tc>
                <a:extLst>
                  <a:ext uri="{0D108BD9-81ED-4DB2-BD59-A6C34878D82A}">
                    <a16:rowId xmlns:a16="http://schemas.microsoft.com/office/drawing/2014/main" val="1233139930"/>
                  </a:ext>
                </a:extLst>
              </a:tr>
              <a:tr h="185420">
                <a:tc>
                  <a:txBody>
                    <a:bodyPr/>
                    <a:lstStyle/>
                    <a:p>
                      <a:r>
                        <a:rPr lang="en-NL" sz="700" b="1">
                          <a:solidFill>
                            <a:srgbClr val="999999"/>
                          </a:solidFill>
                          <a:latin typeface="Helvetica Neue"/>
                          <a:ea typeface="Helvetica Neue"/>
                          <a:cs typeface="Helvetica Neue"/>
                          <a:sym typeface="Helvetica Neue"/>
                        </a:rPr>
                        <a:t>Student </a:t>
                      </a:r>
                      <a:r>
                        <a:rPr lang="en" sz="700" b="1">
                          <a:solidFill>
                            <a:srgbClr val="999999"/>
                          </a:solidFill>
                          <a:latin typeface="Helvetica Neue"/>
                          <a:ea typeface="Helvetica Neue"/>
                          <a:cs typeface="Helvetica Neue"/>
                          <a:sym typeface="Helvetica Neue"/>
                        </a:rPr>
                        <a:t>GitHub Folder: </a:t>
                      </a:r>
                      <a:endParaRPr lang="en-GB" sz="700"/>
                    </a:p>
                  </a:txBody>
                  <a:tcPr/>
                </a:tc>
                <a:tc>
                  <a:txBody>
                    <a:bodyPr/>
                    <a:lstStyle/>
                    <a:p>
                      <a:endParaRPr lang="en-GB" sz="700"/>
                    </a:p>
                  </a:txBody>
                  <a:tcPr/>
                </a:tc>
                <a:extLst>
                  <a:ext uri="{0D108BD9-81ED-4DB2-BD59-A6C34878D82A}">
                    <a16:rowId xmlns:a16="http://schemas.microsoft.com/office/drawing/2014/main" val="1618248095"/>
                  </a:ext>
                </a:extLst>
              </a:tr>
            </a:tbl>
          </a:graphicData>
        </a:graphic>
      </p:graphicFrame>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UB ONE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231898" y="4767263"/>
            <a:ext cx="1778003" cy="273844"/>
          </a:xfrm>
          <a:prstGeom prst="rect">
            <a:avLst/>
          </a:prstGeom>
        </p:spPr>
        <p:txBody>
          <a:bodyPr/>
          <a:lstStyle/>
          <a:p>
            <a:fld id="{7ECE7121-FBD5-B04C-9051-955FACEB8C14}" type="datetime2">
              <a:rPr lang="nl-NL" smtClean="0"/>
              <a:t>vrijdag 24 januari 2025</a:t>
            </a:fld>
            <a:endParaRPr lang="nl-NL" dirty="0"/>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4508501" y="4767263"/>
            <a:ext cx="2533650" cy="273844"/>
          </a:xfrm>
          <a:prstGeom prst="rect">
            <a:avLst/>
          </a:prstGeom>
        </p:spPr>
        <p:txBody>
          <a:bodyPr/>
          <a:lstStyle>
            <a:lvl1pPr algn="l">
              <a:defRPr/>
            </a:lvl1pPr>
          </a:lstStyle>
          <a:p>
            <a:r>
              <a:rPr lang="nl-NL" dirty="0"/>
              <a:t>&lt;</a:t>
            </a:r>
            <a:r>
              <a:rPr lang="nl-NL" dirty="0" err="1"/>
              <a:t>Optional</a:t>
            </a:r>
            <a:r>
              <a:rPr lang="nl-NL" dirty="0"/>
              <a:t>&gt;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444088" y="4767263"/>
            <a:ext cx="457613" cy="273844"/>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403411" y="1049507"/>
            <a:ext cx="8358692" cy="353624"/>
          </a:xfrm>
          <a:prstGeom prst="rect">
            <a:avLst/>
          </a:prstGeom>
        </p:spPr>
        <p:txBody>
          <a:bodyPr/>
          <a:lstStyle>
            <a:lvl1pPr>
              <a:defRPr sz="2250" b="0" baseline="0">
                <a:solidFill>
                  <a:srgbClr val="00B7EE"/>
                </a:solidFill>
                <a:latin typeface="Open Sans SemiBold" panose="020B0606030504020204" pitchFamily="34" charset="0"/>
              </a:defRPr>
            </a:lvl1pPr>
          </a:lstStyle>
          <a:p>
            <a:endParaRPr lang="nl-NL" dirty="0"/>
          </a:p>
        </p:txBody>
      </p:sp>
      <p:sp>
        <p:nvSpPr>
          <p:cNvPr id="16" name="Tijdelijke aanduiding voor inhoud 2">
            <a:extLst>
              <a:ext uri="{FF2B5EF4-FFF2-40B4-BE49-F238E27FC236}">
                <a16:creationId xmlns:a16="http://schemas.microsoft.com/office/drawing/2014/main" id="{F897C773-B67B-E142-9E01-29A0177E2FFF}"/>
              </a:ext>
            </a:extLst>
          </p:cNvPr>
          <p:cNvSpPr>
            <a:spLocks noGrp="1"/>
          </p:cNvSpPr>
          <p:nvPr>
            <p:ph sz="quarter" idx="15" hasCustomPrompt="1"/>
          </p:nvPr>
        </p:nvSpPr>
        <p:spPr>
          <a:xfrm>
            <a:off x="403412" y="1411394"/>
            <a:ext cx="8358690" cy="2801921"/>
          </a:xfrm>
          <a:prstGeom prst="rect">
            <a:avLst/>
          </a:prstGeom>
        </p:spPr>
        <p:txBody>
          <a:bodyPr wrap="square">
            <a:noAutofit/>
          </a:bodyPr>
          <a:lstStyle>
            <a:lvl1pPr marL="149175" indent="-149175">
              <a:buClr>
                <a:srgbClr val="EE731A"/>
              </a:buClr>
              <a:buFont typeface="Arial" panose="020B0604020202020204" pitchFamily="34" charset="0"/>
              <a:buChar char="•"/>
              <a:defRPr sz="1575" baseline="0">
                <a:solidFill>
                  <a:schemeClr val="tx1"/>
                </a:solidFill>
              </a:defRPr>
            </a:lvl1pPr>
          </a:lstStyle>
          <a:p>
            <a:r>
              <a:rPr lang="nl-NL" dirty="0" err="1"/>
              <a:t>Text</a:t>
            </a:r>
            <a:r>
              <a:rPr lang="nl-NL" dirty="0"/>
              <a:t>
</a:t>
            </a:r>
            <a:r>
              <a:rPr lang="nl-NL" dirty="0" err="1"/>
              <a:t>Text</a:t>
            </a:r>
            <a:r>
              <a:rPr lang="nl-NL" dirty="0"/>
              <a:t>
</a:t>
            </a:r>
            <a:r>
              <a:rPr lang="nl-NL" dirty="0" err="1"/>
              <a:t>Text</a:t>
            </a:r>
            <a:endParaRPr lang="nl-NL" dirty="0"/>
          </a:p>
          <a:p>
            <a:r>
              <a:rPr lang="nl-NL" dirty="0" err="1"/>
              <a:t>Text</a:t>
            </a:r>
            <a:r>
              <a:rPr lang="nl-NL" dirty="0"/>
              <a:t>
</a:t>
            </a:r>
            <a:r>
              <a:rPr lang="nl-NL" dirty="0" err="1"/>
              <a:t>Text</a:t>
            </a:r>
            <a:r>
              <a:rPr lang="nl-NL" dirty="0"/>
              <a:t>
</a:t>
            </a:r>
            <a:r>
              <a:rPr lang="nl-NL" dirty="0" err="1"/>
              <a:t>Text</a:t>
            </a:r>
            <a:endParaRPr lang="nl-NL" dirty="0"/>
          </a:p>
          <a:p>
            <a:r>
              <a:rPr lang="nl-NL" dirty="0" err="1"/>
              <a:t>Text</a:t>
            </a:r>
            <a:endParaRPr lang="nl-NL" dirty="0"/>
          </a:p>
          <a:p>
            <a:r>
              <a:rPr lang="nl-NL" dirty="0" err="1"/>
              <a:t>Text</a:t>
            </a:r>
            <a:endParaRPr lang="nl-NL" dirty="0"/>
          </a:p>
          <a:p>
            <a:r>
              <a:rPr lang="nl-NL" dirty="0" err="1"/>
              <a:t>Text</a:t>
            </a:r>
            <a:endParaRPr lang="nl-NL" dirty="0"/>
          </a:p>
        </p:txBody>
      </p:sp>
      <p:sp>
        <p:nvSpPr>
          <p:cNvPr id="9" name="Titel 18">
            <a:extLst>
              <a:ext uri="{FF2B5EF4-FFF2-40B4-BE49-F238E27FC236}">
                <a16:creationId xmlns:a16="http://schemas.microsoft.com/office/drawing/2014/main" id="{6E37925F-CA59-EA4B-87ED-B4446264CDB5}"/>
              </a:ext>
            </a:extLst>
          </p:cNvPr>
          <p:cNvSpPr>
            <a:spLocks noGrp="1"/>
          </p:cNvSpPr>
          <p:nvPr>
            <p:ph type="title"/>
          </p:nvPr>
        </p:nvSpPr>
        <p:spPr>
          <a:xfrm>
            <a:off x="403411" y="309358"/>
            <a:ext cx="8358692" cy="650763"/>
          </a:xfrm>
          <a:prstGeom prst="rect">
            <a:avLst/>
          </a:prstGeom>
        </p:spPr>
        <p:txBody>
          <a:bodyPr/>
          <a:lstStyle/>
          <a:p>
            <a:endParaRPr lang="nl-NL" dirty="0"/>
          </a:p>
        </p:txBody>
      </p:sp>
    </p:spTree>
    <p:extLst>
      <p:ext uri="{BB962C8B-B14F-4D97-AF65-F5344CB8AC3E}">
        <p14:creationId xmlns:p14="http://schemas.microsoft.com/office/powerpoint/2010/main" val="281427954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CUSTOM_1_2">
    <p:bg>
      <p:bgPr>
        <a:solidFill>
          <a:srgbClr val="666666"/>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6000"/>
              <a:buFont typeface="Roboto Thin"/>
              <a:buNone/>
              <a:defRPr sz="6000" b="0">
                <a:solidFill>
                  <a:srgbClr val="FFFFFF"/>
                </a:solidFill>
                <a:latin typeface="Roboto Thin"/>
                <a:ea typeface="Roboto Thin"/>
                <a:cs typeface="Roboto Thin"/>
                <a:sym typeface="Roboto Thin"/>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9" name="Google Shape;19;p3"/>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1pPr>
            <a:lvl2pPr lvl="1"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2pPr>
            <a:lvl3pPr lvl="2"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3pPr>
            <a:lvl4pPr lvl="3"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4pPr>
            <a:lvl5pPr lvl="4"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5pPr>
            <a:lvl6pPr lvl="5"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6pPr>
            <a:lvl7pPr lvl="6"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7pPr>
            <a:lvl8pPr lvl="7"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8pPr>
            <a:lvl9pPr lvl="8"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9pPr>
          </a:lstStyle>
          <a:p>
            <a:endParaRPr/>
          </a:p>
        </p:txBody>
      </p:sp>
      <p:sp>
        <p:nvSpPr>
          <p:cNvPr id="2" name="Rectangle 1">
            <a:extLst>
              <a:ext uri="{FF2B5EF4-FFF2-40B4-BE49-F238E27FC236}">
                <a16:creationId xmlns:a16="http://schemas.microsoft.com/office/drawing/2014/main" id="{ED2E902F-3793-054A-A49F-5F75EC799503}"/>
              </a:ext>
            </a:extLst>
          </p:cNvPr>
          <p:cNvSpPr/>
          <p:nvPr userDrawn="1"/>
        </p:nvSpPr>
        <p:spPr>
          <a:xfrm>
            <a:off x="0" y="4393870"/>
            <a:ext cx="9144000" cy="7496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oogle Shape;20;p3"/>
          <p:cNvPicPr preferRelativeResize="0"/>
          <p:nvPr/>
        </p:nvPicPr>
        <p:blipFill>
          <a:blip r:embed="rId2">
            <a:alphaModFix/>
          </a:blip>
          <a:stretch>
            <a:fillRect/>
          </a:stretch>
        </p:blipFill>
        <p:spPr>
          <a:xfrm>
            <a:off x="7214616" y="4434840"/>
            <a:ext cx="1691640" cy="58267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Sub-Header">
  <p:cSld name="CUSTOM_1_2_1">
    <p:bg>
      <p:bgPr>
        <a:solidFill>
          <a:srgbClr val="666666"/>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Roboto Thin"/>
              <a:buNone/>
              <a:defRPr sz="6000" b="0">
                <a:latin typeface="Roboto Thin"/>
                <a:ea typeface="Roboto Thin"/>
                <a:cs typeface="Roboto Thin"/>
                <a:sym typeface="Roboto Thin"/>
              </a:defRPr>
            </a:lvl1pPr>
            <a:lvl2pPr lvl="1" algn="ctr" rtl="0">
              <a:spcBef>
                <a:spcPts val="0"/>
              </a:spcBef>
              <a:spcAft>
                <a:spcPts val="0"/>
              </a:spcAft>
              <a:buClr>
                <a:srgbClr val="434343"/>
              </a:buClr>
              <a:buSzPts val="3600"/>
              <a:buNone/>
              <a:defRPr sz="3600">
                <a:solidFill>
                  <a:srgbClr val="434343"/>
                </a:solidFill>
              </a:defRPr>
            </a:lvl2pPr>
            <a:lvl3pPr lvl="2" algn="ctr" rtl="0">
              <a:spcBef>
                <a:spcPts val="0"/>
              </a:spcBef>
              <a:spcAft>
                <a:spcPts val="0"/>
              </a:spcAft>
              <a:buClr>
                <a:srgbClr val="434343"/>
              </a:buClr>
              <a:buSzPts val="3600"/>
              <a:buNone/>
              <a:defRPr sz="3600">
                <a:solidFill>
                  <a:srgbClr val="434343"/>
                </a:solidFill>
              </a:defRPr>
            </a:lvl3pPr>
            <a:lvl4pPr lvl="3" algn="ctr" rtl="0">
              <a:spcBef>
                <a:spcPts val="0"/>
              </a:spcBef>
              <a:spcAft>
                <a:spcPts val="0"/>
              </a:spcAft>
              <a:buClr>
                <a:srgbClr val="434343"/>
              </a:buClr>
              <a:buSzPts val="3600"/>
              <a:buNone/>
              <a:defRPr sz="3600">
                <a:solidFill>
                  <a:srgbClr val="434343"/>
                </a:solidFill>
              </a:defRPr>
            </a:lvl4pPr>
            <a:lvl5pPr lvl="4" algn="ctr" rtl="0">
              <a:spcBef>
                <a:spcPts val="0"/>
              </a:spcBef>
              <a:spcAft>
                <a:spcPts val="0"/>
              </a:spcAft>
              <a:buClr>
                <a:srgbClr val="434343"/>
              </a:buClr>
              <a:buSzPts val="3600"/>
              <a:buNone/>
              <a:defRPr sz="3600">
                <a:solidFill>
                  <a:srgbClr val="434343"/>
                </a:solidFill>
              </a:defRPr>
            </a:lvl5pPr>
            <a:lvl6pPr lvl="5" algn="ctr" rtl="0">
              <a:spcBef>
                <a:spcPts val="0"/>
              </a:spcBef>
              <a:spcAft>
                <a:spcPts val="0"/>
              </a:spcAft>
              <a:buClr>
                <a:srgbClr val="434343"/>
              </a:buClr>
              <a:buSzPts val="3600"/>
              <a:buNone/>
              <a:defRPr sz="3600">
                <a:solidFill>
                  <a:srgbClr val="434343"/>
                </a:solidFill>
              </a:defRPr>
            </a:lvl6pPr>
            <a:lvl7pPr lvl="6" algn="ctr" rtl="0">
              <a:spcBef>
                <a:spcPts val="0"/>
              </a:spcBef>
              <a:spcAft>
                <a:spcPts val="0"/>
              </a:spcAft>
              <a:buClr>
                <a:srgbClr val="434343"/>
              </a:buClr>
              <a:buSzPts val="3600"/>
              <a:buNone/>
              <a:defRPr sz="3600">
                <a:solidFill>
                  <a:srgbClr val="434343"/>
                </a:solidFill>
              </a:defRPr>
            </a:lvl7pPr>
            <a:lvl8pPr lvl="7" algn="ctr" rtl="0">
              <a:spcBef>
                <a:spcPts val="0"/>
              </a:spcBef>
              <a:spcAft>
                <a:spcPts val="0"/>
              </a:spcAft>
              <a:buClr>
                <a:srgbClr val="434343"/>
              </a:buClr>
              <a:buSzPts val="3600"/>
              <a:buNone/>
              <a:defRPr sz="3600">
                <a:solidFill>
                  <a:srgbClr val="434343"/>
                </a:solidFill>
              </a:defRPr>
            </a:lvl8pPr>
            <a:lvl9pPr lvl="8" algn="ctr" rtl="0">
              <a:spcBef>
                <a:spcPts val="0"/>
              </a:spcBef>
              <a:spcAft>
                <a:spcPts val="0"/>
              </a:spcAft>
              <a:buClr>
                <a:srgbClr val="434343"/>
              </a:buClr>
              <a:buSzPts val="3600"/>
              <a:buNone/>
              <a:defRPr sz="3600">
                <a:solidFill>
                  <a:srgbClr val="434343"/>
                </a:solidFill>
              </a:defRPr>
            </a:lvl9pPr>
          </a:lstStyle>
          <a:p>
            <a:endParaRPr/>
          </a:p>
        </p:txBody>
      </p:sp>
      <p:sp>
        <p:nvSpPr>
          <p:cNvPr id="23" name="Google Shape;23;p4"/>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1pPr>
            <a:lvl2pPr lvl="1"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4" name="Google Shape;24;p4"/>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Font typeface="Roboto Light"/>
              <a:buNone/>
              <a:defRPr>
                <a:latin typeface="Roboto Light"/>
                <a:ea typeface="Roboto Light"/>
                <a:cs typeface="Roboto Light"/>
                <a:sym typeface="Roboto Light"/>
              </a:defRPr>
            </a:lvl1pPr>
            <a:lvl2pPr lvl="1"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5" name="Google Shape;25;p4"/>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40000">
              <a:solidFill>
                <a:srgbClr val="B7B7B7"/>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fault">
  <p:cSld name="CUSTOM_2_4">
    <p:spTree>
      <p:nvGrpSpPr>
        <p:cNvPr id="1" name="Shape 26"/>
        <p:cNvGrpSpPr/>
        <p:nvPr/>
      </p:nvGrpSpPr>
      <p:grpSpPr>
        <a:xfrm>
          <a:off x="0" y="0"/>
          <a:ext cx="0" cy="0"/>
          <a:chOff x="0" y="0"/>
          <a:chExt cx="0" cy="0"/>
        </a:xfrm>
      </p:grpSpPr>
      <p:sp>
        <p:nvSpPr>
          <p:cNvPr id="27" name="Google Shape;27;p5"/>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 name="Google Shape;29;p5"/>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 name="Google Shape;30;p5"/>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31" name="Google Shape;31;p5"/>
          <p:cNvSpPr txBox="1">
            <a:spLocks noGrp="1"/>
          </p:cNvSpPr>
          <p:nvPr>
            <p:ph type="body" idx="3"/>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2" name="Google Shape;32;p5"/>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LO's" userDrawn="1">
  <p:cSld name="CUSTOM_2_3_1">
    <p:spTree>
      <p:nvGrpSpPr>
        <p:cNvPr id="1" name="Shape 33"/>
        <p:cNvGrpSpPr/>
        <p:nvPr/>
      </p:nvGrpSpPr>
      <p:grpSpPr>
        <a:xfrm>
          <a:off x="0" y="0"/>
          <a:ext cx="0" cy="0"/>
          <a:chOff x="0" y="0"/>
          <a:chExt cx="0" cy="0"/>
        </a:xfrm>
      </p:grpSpPr>
      <p:sp>
        <p:nvSpPr>
          <p:cNvPr id="34" name="Google Shape;34;p6"/>
          <p:cNvSpPr/>
          <p:nvPr/>
        </p:nvSpPr>
        <p:spPr>
          <a:xfrm>
            <a:off x="0" y="571460"/>
            <a:ext cx="9144000" cy="4938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0" y="0"/>
            <a:ext cx="9144000" cy="5727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 name="Google Shape;37;p6"/>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9" name="Google Shape;39;p6"/>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 name="Google Shape;40;p6"/>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1" name="Google Shape;41;p6"/>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2" name="Google Shape;42;p6"/>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a:lvl1pPr>
            <a:lvl2pPr lvl="1" rtl="0">
              <a:spcBef>
                <a:spcPts val="0"/>
              </a:spcBef>
              <a:spcAft>
                <a:spcPts val="0"/>
              </a:spcAft>
              <a:buNone/>
              <a:defRPr sz="900"/>
            </a:lvl2pPr>
            <a:lvl3pPr lvl="2" rtl="0">
              <a:spcBef>
                <a:spcPts val="0"/>
              </a:spcBef>
              <a:spcAft>
                <a:spcPts val="0"/>
              </a:spcAft>
              <a:buNone/>
              <a:defRPr sz="900"/>
            </a:lvl3pPr>
            <a:lvl4pPr lvl="3" rtl="0">
              <a:spcBef>
                <a:spcPts val="0"/>
              </a:spcBef>
              <a:spcAft>
                <a:spcPts val="0"/>
              </a:spcAft>
              <a:buNone/>
              <a:defRPr sz="900"/>
            </a:lvl4pPr>
            <a:lvl5pPr lvl="4" rtl="0">
              <a:spcBef>
                <a:spcPts val="0"/>
              </a:spcBef>
              <a:spcAft>
                <a:spcPts val="0"/>
              </a:spcAft>
              <a:buNone/>
              <a:defRPr sz="900"/>
            </a:lvl5pPr>
            <a:lvl6pPr lvl="5" rtl="0">
              <a:spcBef>
                <a:spcPts val="0"/>
              </a:spcBef>
              <a:spcAft>
                <a:spcPts val="0"/>
              </a:spcAft>
              <a:buNone/>
              <a:defRPr sz="900"/>
            </a:lvl6pPr>
            <a:lvl7pPr lvl="6" rtl="0">
              <a:spcBef>
                <a:spcPts val="0"/>
              </a:spcBef>
              <a:spcAft>
                <a:spcPts val="0"/>
              </a:spcAft>
              <a:buNone/>
              <a:defRPr sz="900"/>
            </a:lvl7pPr>
            <a:lvl8pPr lvl="7" rtl="0">
              <a:spcBef>
                <a:spcPts val="0"/>
              </a:spcBef>
              <a:spcAft>
                <a:spcPts val="0"/>
              </a:spcAft>
              <a:buNone/>
              <a:defRPr sz="900"/>
            </a:lvl8pPr>
            <a:lvl9pPr lvl="8" rtl="0">
              <a:spcBef>
                <a:spcPts val="0"/>
              </a:spcBef>
              <a:spcAft>
                <a:spcPts val="0"/>
              </a:spcAft>
              <a:buNone/>
              <a:defRPr sz="9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11"/>
          <p:cNvSpPr/>
          <p:nvPr/>
        </p:nvSpPr>
        <p:spPr>
          <a:xfrm>
            <a:off x="3108960" y="-1200"/>
            <a:ext cx="6035100" cy="5143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5" name="Google Shape;85;p11"/>
          <p:cNvSpPr txBox="1">
            <a:spLocks noGrp="1"/>
          </p:cNvSpPr>
          <p:nvPr>
            <p:ph type="title"/>
          </p:nvPr>
        </p:nvSpPr>
        <p:spPr>
          <a:xfrm>
            <a:off x="265500" y="308799"/>
            <a:ext cx="4045200" cy="15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6" name="Google Shape;86;p11"/>
          <p:cNvSpPr txBox="1">
            <a:spLocks noGrp="1"/>
          </p:cNvSpPr>
          <p:nvPr>
            <p:ph type="subTitle" idx="1"/>
          </p:nvPr>
        </p:nvSpPr>
        <p:spPr>
          <a:xfrm>
            <a:off x="265500" y="1860700"/>
            <a:ext cx="4045200" cy="301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7" name="Google Shape;87;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a:solidFill>
                  <a:schemeClr val="lt1"/>
                </a:solidFill>
              </a:defRPr>
            </a:lvl1pPr>
            <a:lvl2pPr marL="914400" lvl="1" indent="-292100" rtl="0">
              <a:spcBef>
                <a:spcPts val="800"/>
              </a:spcBef>
              <a:spcAft>
                <a:spcPts val="0"/>
              </a:spcAft>
              <a:buClr>
                <a:schemeClr val="lt1"/>
              </a:buClr>
              <a:buSzPts val="1000"/>
              <a:buChar char="○"/>
              <a:defRPr>
                <a:solidFill>
                  <a:schemeClr val="lt1"/>
                </a:solidFill>
              </a:defRPr>
            </a:lvl2pPr>
            <a:lvl3pPr marL="1371600" lvl="2" indent="-292100" rtl="0">
              <a:spcBef>
                <a:spcPts val="800"/>
              </a:spcBef>
              <a:spcAft>
                <a:spcPts val="0"/>
              </a:spcAft>
              <a:buClr>
                <a:schemeClr val="lt1"/>
              </a:buClr>
              <a:buSzPts val="1000"/>
              <a:buChar char="■"/>
              <a:defRPr>
                <a:solidFill>
                  <a:schemeClr val="lt1"/>
                </a:solidFill>
              </a:defRPr>
            </a:lvl3pPr>
            <a:lvl4pPr marL="1828800" lvl="3" indent="-292100" rtl="0">
              <a:spcBef>
                <a:spcPts val="800"/>
              </a:spcBef>
              <a:spcAft>
                <a:spcPts val="0"/>
              </a:spcAft>
              <a:buClr>
                <a:schemeClr val="lt1"/>
              </a:buClr>
              <a:buSzPts val="1000"/>
              <a:buChar char="●"/>
              <a:defRPr>
                <a:solidFill>
                  <a:schemeClr val="lt1"/>
                </a:solidFill>
              </a:defRPr>
            </a:lvl4pPr>
            <a:lvl5pPr marL="2286000" lvl="4" indent="-292100" rtl="0">
              <a:spcBef>
                <a:spcPts val="800"/>
              </a:spcBef>
              <a:spcAft>
                <a:spcPts val="0"/>
              </a:spcAft>
              <a:buClr>
                <a:schemeClr val="lt1"/>
              </a:buClr>
              <a:buSzPts val="1000"/>
              <a:buChar char="○"/>
              <a:defRPr>
                <a:solidFill>
                  <a:schemeClr val="lt1"/>
                </a:solidFill>
              </a:defRPr>
            </a:lvl5pPr>
            <a:lvl6pPr marL="2743200" lvl="5" indent="-292100" rtl="0">
              <a:spcBef>
                <a:spcPts val="800"/>
              </a:spcBef>
              <a:spcAft>
                <a:spcPts val="0"/>
              </a:spcAft>
              <a:buClr>
                <a:schemeClr val="lt1"/>
              </a:buClr>
              <a:buSzPts val="1000"/>
              <a:buChar char="■"/>
              <a:defRPr>
                <a:solidFill>
                  <a:schemeClr val="lt1"/>
                </a:solidFill>
              </a:defRPr>
            </a:lvl6pPr>
            <a:lvl7pPr marL="3200400" lvl="6" indent="-292100" rtl="0">
              <a:spcBef>
                <a:spcPts val="800"/>
              </a:spcBef>
              <a:spcAft>
                <a:spcPts val="0"/>
              </a:spcAft>
              <a:buClr>
                <a:schemeClr val="lt1"/>
              </a:buClr>
              <a:buSzPts val="1000"/>
              <a:buChar char="●"/>
              <a:defRPr>
                <a:solidFill>
                  <a:schemeClr val="lt1"/>
                </a:solidFill>
              </a:defRPr>
            </a:lvl7pPr>
            <a:lvl8pPr marL="3657600" lvl="7" indent="-292100" rtl="0">
              <a:spcBef>
                <a:spcPts val="800"/>
              </a:spcBef>
              <a:spcAft>
                <a:spcPts val="0"/>
              </a:spcAft>
              <a:buClr>
                <a:schemeClr val="lt1"/>
              </a:buClr>
              <a:buSzPts val="1000"/>
              <a:buChar char="○"/>
              <a:defRPr>
                <a:solidFill>
                  <a:schemeClr val="lt1"/>
                </a:solidFill>
              </a:defRPr>
            </a:lvl8pPr>
            <a:lvl9pPr marL="4114800" lvl="8" indent="-292100" rtl="0">
              <a:spcBef>
                <a:spcPts val="800"/>
              </a:spcBef>
              <a:spcAft>
                <a:spcPts val="800"/>
              </a:spcAft>
              <a:buClr>
                <a:schemeClr val="lt1"/>
              </a:buClr>
              <a:buSzPts val="1000"/>
              <a:buChar char="■"/>
              <a:defRPr>
                <a:solidFill>
                  <a:schemeClr val="lt1"/>
                </a:solidFill>
              </a:defRPr>
            </a:lvl9pPr>
          </a:lstStyle>
          <a:p>
            <a:endParaRPr/>
          </a:p>
        </p:txBody>
      </p:sp>
      <p:sp>
        <p:nvSpPr>
          <p:cNvPr id="88" name="Google Shape;88;p11"/>
          <p:cNvSpPr txBox="1">
            <a:spLocks noGrp="1"/>
          </p:cNvSpPr>
          <p:nvPr>
            <p:ph type="sldNum" idx="12"/>
          </p:nvPr>
        </p:nvSpPr>
        <p:spPr>
          <a:xfrm>
            <a:off x="90450" y="4873575"/>
            <a:ext cx="548700" cy="269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Weeks">
  <p:cSld name="Weeks">
    <p:spTree>
      <p:nvGrpSpPr>
        <p:cNvPr id="1" name="Shape 45"/>
        <p:cNvGrpSpPr/>
        <p:nvPr/>
      </p:nvGrpSpPr>
      <p:grpSpPr>
        <a:xfrm>
          <a:off x="0" y="0"/>
          <a:ext cx="0" cy="0"/>
          <a:chOff x="0" y="0"/>
          <a:chExt cx="0" cy="0"/>
        </a:xfrm>
      </p:grpSpPr>
      <p:sp>
        <p:nvSpPr>
          <p:cNvPr id="46" name="Google Shape;46;p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47" name="Google Shape;47;p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8" name="Google Shape;48;p7"/>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9" name="Google Shape;49;p7"/>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0" name="Google Shape;50;p7"/>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 name="Google Shape;52;p7"/>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 name="Google Shape;53;p7"/>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181183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eedback Slides">
  <p:cSld name="Feedback Slides">
    <p:bg>
      <p:bgPr>
        <a:solidFill>
          <a:srgbClr val="134F5C"/>
        </a:solidFill>
        <a:effectLst/>
      </p:bgPr>
    </p:bg>
    <p:spTree>
      <p:nvGrpSpPr>
        <p:cNvPr id="1" name="Shape 65"/>
        <p:cNvGrpSpPr/>
        <p:nvPr/>
      </p:nvGrpSpPr>
      <p:grpSpPr>
        <a:xfrm>
          <a:off x="0" y="0"/>
          <a:ext cx="0" cy="0"/>
          <a:chOff x="0" y="0"/>
          <a:chExt cx="0" cy="0"/>
        </a:xfrm>
      </p:grpSpPr>
      <p:sp>
        <p:nvSpPr>
          <p:cNvPr id="66" name="Google Shape;66;p9"/>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67" name="Google Shape;67;p9"/>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8" name="Google Shape;68;p9"/>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 name="Google Shape;70;p9"/>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 name="Google Shape;71;p9"/>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2237386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Week 4 goals">
  <p:cSld name="Week 4 goals">
    <p:spTree>
      <p:nvGrpSpPr>
        <p:cNvPr id="1" name="Shape 54"/>
        <p:cNvGrpSpPr/>
        <p:nvPr/>
      </p:nvGrpSpPr>
      <p:grpSpPr>
        <a:xfrm>
          <a:off x="0" y="0"/>
          <a:ext cx="0" cy="0"/>
          <a:chOff x="0" y="0"/>
          <a:chExt cx="0" cy="0"/>
        </a:xfrm>
      </p:grpSpPr>
      <p:sp>
        <p:nvSpPr>
          <p:cNvPr id="55" name="Google Shape;55;p8"/>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6" name="Google Shape;56;p8"/>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7" name="Google Shape;57;p8"/>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8" name="Google Shape;58;p8"/>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9" name="Google Shape;59;p8"/>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8"/>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 name="Google Shape;62;p8"/>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 name="Google Shape;63;p8"/>
          <p:cNvSpPr txBox="1">
            <a:spLocks noGrp="1"/>
          </p:cNvSpPr>
          <p:nvPr>
            <p:ph type="body" idx="7"/>
          </p:nvPr>
        </p:nvSpPr>
        <p:spPr>
          <a:xfrm>
            <a:off x="4663450" y="317214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4" name="Google Shape;64;p8"/>
          <p:cNvSpPr txBox="1">
            <a:spLocks noGrp="1"/>
          </p:cNvSpPr>
          <p:nvPr>
            <p:ph type="subTitle" idx="8"/>
          </p:nvPr>
        </p:nvSpPr>
        <p:spPr>
          <a:xfrm>
            <a:off x="4663440" y="277840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extLst>
      <p:ext uri="{BB962C8B-B14F-4D97-AF65-F5344CB8AC3E}">
        <p14:creationId xmlns:p14="http://schemas.microsoft.com/office/powerpoint/2010/main" val="3212919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66666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64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FFFF"/>
              </a:buClr>
              <a:buSzPts val="2000"/>
              <a:buFont typeface="Roboto Light"/>
              <a:buNone/>
              <a:defRPr sz="2000">
                <a:solidFill>
                  <a:srgbClr val="FFFFFF"/>
                </a:solidFill>
                <a:latin typeface="Roboto Light"/>
                <a:ea typeface="Roboto Light"/>
                <a:cs typeface="Roboto Light"/>
                <a:sym typeface="Roboto Light"/>
              </a:defRPr>
            </a:lvl1pPr>
            <a:lvl2pPr lvl="1">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2pPr>
            <a:lvl3pPr lvl="2">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3pPr>
            <a:lvl4pPr lvl="3">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4pPr>
            <a:lvl5pPr lvl="4">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5pPr>
            <a:lvl6pPr lvl="5">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6pPr>
            <a:lvl7pPr lvl="6">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7pPr>
            <a:lvl8pPr lvl="7">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8pPr>
            <a:lvl9pPr lvl="8">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636725"/>
            <a:ext cx="8520600" cy="3932100"/>
          </a:xfrm>
          <a:prstGeom prst="rect">
            <a:avLst/>
          </a:prstGeom>
          <a:noFill/>
          <a:ln>
            <a:noFill/>
          </a:ln>
        </p:spPr>
        <p:txBody>
          <a:bodyPr spcFirstLastPara="1" wrap="square" lIns="91425" tIns="91425" rIns="91425" bIns="91425" anchor="t" anchorCtr="0">
            <a:noAutofit/>
          </a:bodyPr>
          <a:lstStyle>
            <a:lvl1pPr marL="457200" lvl="0" indent="-292100">
              <a:lnSpc>
                <a:spcPct val="104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2pPr>
            <a:lvl3pPr marL="1371600" lvl="2"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3pPr>
            <a:lvl4pPr marL="1828800" lvl="3"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5pPr>
            <a:lvl6pPr marL="2743200" lvl="5"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6pPr>
            <a:lvl7pPr marL="3200400" lvl="6"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8pPr>
            <a:lvl9pPr marL="4114800" lvl="8" indent="-292100">
              <a:lnSpc>
                <a:spcPct val="104000"/>
              </a:lnSpc>
              <a:spcBef>
                <a:spcPts val="800"/>
              </a:spcBef>
              <a:spcAft>
                <a:spcPts val="800"/>
              </a:spcAft>
              <a:buClr>
                <a:srgbClr val="FFFFFF"/>
              </a:buClr>
              <a:buSzPts val="1000"/>
              <a:buFont typeface="Roboto"/>
              <a:buChar char="■"/>
              <a:defRPr sz="1000" u="sng">
                <a:solidFill>
                  <a:srgbClr val="FFFFFF"/>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90450" y="4873575"/>
            <a:ext cx="548700" cy="269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7" r:id="rId6"/>
    <p:sldLayoutId id="2147483659" r:id="rId7"/>
    <p:sldLayoutId id="2147483660" r:id="rId8"/>
    <p:sldLayoutId id="2147483661" r:id="rId9"/>
    <p:sldLayoutId id="2147483662"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7.svg"/></Relationships>
</file>

<file path=ppt/slides/_rels/slide48.xml.rels><?xml version="1.0" encoding="UTF-8" standalone="yes"?>
<Relationships xmlns="http://schemas.openxmlformats.org/package/2006/relationships"><Relationship Id="rId3" Type="http://schemas.openxmlformats.org/officeDocument/2006/relationships/hyperlink" Target="https://github.com/BredaUniversityADSAI/2024-25ab-fai3-specialisation-project-team-esports-1/tree/Dev/meetings" TargetMode="External"/><Relationship Id="rId7" Type="http://schemas.openxmlformats.org/officeDocument/2006/relationships/hyperlink" Target="https://github.com/VincentvanderBeek/VincentvanderBeek1/tree/main/Peer_Reviews_Y3AB" TargetMode="External"/><Relationship Id="rId2" Type="http://schemas.openxmlformats.org/officeDocument/2006/relationships/notesSlide" Target="../notesSlides/notesSlide48.xml"/><Relationship Id="rId1" Type="http://schemas.openxmlformats.org/officeDocument/2006/relationships/slideLayout" Target="../slideLayouts/slideLayout10.xml"/><Relationship Id="rId6" Type="http://schemas.openxmlformats.org/officeDocument/2006/relationships/hyperlink" Target="https://github.com/BredaUniversityADSAI/2024-25ab-fai3-specialisation-project-team-esports-1/blob/Dev/docs/Qualitive_analysis_interviews_presentations.pdf" TargetMode="External"/><Relationship Id="rId5" Type="http://schemas.openxmlformats.org/officeDocument/2006/relationships/hyperlink" Target="https://edubuas-my.sharepoint.com/:v:/g/personal/223377_buas_nl/EUvmSfDQCVBKh-ZjHial6O8BgfKm34zxJocLr95hkiyCkw?nav=eyJyZWZlcnJhbEluZm8iOnsicmVmZXJyYWxBcHAiOiJTdHJlYW1XZWJBcHAiLCJyZWZlcnJhbFZpZXciOiJTaGFyZURpYWxvZy1MaW5rIiwicmVmZXJyYWxBcHBQbGF0Zm9ybSI6IldlYiIsInJlZmVycmFsTW9kZSI6InZpZXcifX0%3D&amp;e=inYc7n" TargetMode="External"/><Relationship Id="rId4" Type="http://schemas.openxmlformats.org/officeDocument/2006/relationships/hyperlink" Target="https://edubuas-my.sharepoint.com/:v:/g/personal/223377_buas_nl/ESNUrKhM5L9Klx2RBmkfEOwBvt1OftiqrLrDm6yQH0h8Xg?nav=eyJyZWZlcnJhbEluZm8iOnsicmVmZXJyYWxBcHAiOiJTdHJlYW1XZWJBcHAiLCJyZWZlcnJhbFZpZXciOiJTaGFyZURpYWxvZy1MaW5rIiwicmVmZXJyYWxBcHBQbGF0Zm9ybSI6IldlYiIsInJlZmVycmFsTW9kZSI6InZpZXcifX0%3D&amp;e=LMkCuh" TargetMode="Externa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8" Type="http://schemas.openxmlformats.org/officeDocument/2006/relationships/hyperlink" Target="https://github.com/BredaUniversityADSAI/2024-25ab-fai3-specialisation-project-team-esports-1/blob/Dev/docs/codebook%20participation.pdf" TargetMode="External"/><Relationship Id="rId3" Type="http://schemas.openxmlformats.org/officeDocument/2006/relationships/hyperlink" Target="https://github.com/BredaUniversityADSAI/2024-25ab-fai3-specialisation-project-team-esports-1/blob/Dev/docs/DMP_ADSAI_Project_Esports_2024-2025.docx" TargetMode="External"/><Relationship Id="rId7" Type="http://schemas.openxmlformats.org/officeDocument/2006/relationships/hyperlink" Target="https://github.com/BredaUniversityADSAI/2024-25ab-fai3-specialisation-project-team-esports-1/blob/Dev/AI%20coach%20Codebook.md" TargetMode="External"/><Relationship Id="rId2" Type="http://schemas.openxmlformats.org/officeDocument/2006/relationships/notesSlide" Target="../notesSlides/notesSlide50.xml"/><Relationship Id="rId1" Type="http://schemas.openxmlformats.org/officeDocument/2006/relationships/slideLayout" Target="../slideLayouts/slideLayout10.xml"/><Relationship Id="rId6" Type="http://schemas.openxmlformats.org/officeDocument/2006/relationships/hyperlink" Target="https://github.com/BredaUniversityADSAI/2024-25ab-fai3-specialisation-project-team-esports-1/blob/Dev/docs/Information_Letter_BG.docx" TargetMode="External"/><Relationship Id="rId11" Type="http://schemas.openxmlformats.org/officeDocument/2006/relationships/hyperlink" Target="https://edubuas-my.sharepoint.com/:v:/r/personal/heijligers_b_buas_nl/Documents/Recordings/Esport%20Final%20Presentation%20-%20Online%20Attendance-20250123_140918-Meeting%20Recording.mp4?csf=1&amp;web=1&amp;nav=eyJyZWZlcnJhbEluZm8iOnsicmVmZXJyYWxBcHAiOiJTdHJlYW1XZWJBcHAiLCJyZWZlcnJhbFZpZXciOiJTaGFyZURpYWxvZy1MaW5rIiwicmVmZXJyYWxBcHBQbGF0Zm9ybSI6IldlYiIsInJlZmVycmFsTW9kZSI6InZpZXcifX0%3D&amp;e=4Qawc2" TargetMode="External"/><Relationship Id="rId5" Type="http://schemas.openxmlformats.org/officeDocument/2006/relationships/hyperlink" Target="https://github.com/BredaUniversityADSAI/2024-25ab-fai3-specialisation-project-team-esports-1/blob/Dev/docs/Consent_Form_BG.docx" TargetMode="External"/><Relationship Id="rId10" Type="http://schemas.openxmlformats.org/officeDocument/2006/relationships/hyperlink" Target="https://edubuas-my.sharepoint.com/:v:/g/personal/223377_buas_nl/ETU9F36TFg1Ongxg39-EXZwBNt7Yts_UlU0K7s16K_2IMA?e=Vp7toy&amp;nav=eyJyZWZlcnJhbEluZm8iOnsicmVmZXJyYWxBcHAiOiJTdHJlYW1XZWJBcHAiLCJyZWZlcnJhbFZpZXciOiJTaGFyZURpYWxvZy1MaW5rIiwicmVmZXJyYWxBcHBQbGF0Zm9ybSI6IldlYiIsInJlZmVycmFsTW9kZSI6InZpZXcifX0%3D" TargetMode="External"/><Relationship Id="rId4" Type="http://schemas.openxmlformats.org/officeDocument/2006/relationships/hyperlink" Target="https://github.com/BredaUniversityADSAI/2024-25ab-fai3-specialisation-project-team-esports-1/blob/Dev/docs/FAIR_ADSAI_Project_Esports_2024-2025.docx" TargetMode="External"/><Relationship Id="rId9" Type="http://schemas.openxmlformats.org/officeDocument/2006/relationships/hyperlink" Target="https://github.com/BredaUniversityADSAI/2024-25ab-fai3-specialisation-project-team-esports-1/blob/Dev/docs/BUas%20Research%20Ethics%20Review%20Application%20Form-H.pdf" TargetMode="External"/></Relationships>
</file>

<file path=ppt/slides/_rels/slide51.xml.rels><?xml version="1.0" encoding="UTF-8" standalone="yes"?>
<Relationships xmlns="http://schemas.openxmlformats.org/package/2006/relationships"><Relationship Id="rId8" Type="http://schemas.openxmlformats.org/officeDocument/2006/relationships/hyperlink" Target="https://github.com/BredaUniversityADSAI/2024-25ab-fai3-specialisation-project-team-esports-1/blob/Dev/docs/DMP_ADSAI_Project_Esports_2024-2025.pdf" TargetMode="External"/><Relationship Id="rId3" Type="http://schemas.openxmlformats.org/officeDocument/2006/relationships/hyperlink" Target="https://youtu.be/lu8NtBOS-6Q" TargetMode="External"/><Relationship Id="rId7" Type="http://schemas.openxmlformats.org/officeDocument/2006/relationships/hyperlink" Target="https://github.com/BredaUniversityADSAI/2024-25ab-fai3-specialisation-project-team-esports-1/blob/Dev/docs/Qualitive_analysis_interviews_presentations.pdf" TargetMode="External"/><Relationship Id="rId2" Type="http://schemas.openxmlformats.org/officeDocument/2006/relationships/notesSlide" Target="../notesSlides/notesSlide51.xml"/><Relationship Id="rId1" Type="http://schemas.openxmlformats.org/officeDocument/2006/relationships/slideLayout" Target="../slideLayouts/slideLayout10.xml"/><Relationship Id="rId6" Type="http://schemas.openxmlformats.org/officeDocument/2006/relationships/hyperlink" Target="https://edubuas-my.sharepoint.com/:v:/r/personal/heijligers_b_buas_nl/Documents/Recordings/Esport%20Final%20Presentation%20-%20Online%20Attendance-20250123_140918-Meeting%20Recording.mp4?csf=1&amp;web=1&amp;nav=eyJyZWZlcnJhbEluZm8iOnsicmVmZXJyYWxBcHAiOiJTdHJlYW1XZWJBcHAiLCJyZWZlcnJhbFZpZXciOiJTaGFyZURpYWxvZy1MaW5rIiwicmVmZXJyYWxBcHBQbGF0Zm9ybSI6IldlYiIsInJlZmVycmFsTW9kZSI6InZpZXcifX0%3D&amp;e=4Qawc2" TargetMode="External"/><Relationship Id="rId5" Type="http://schemas.openxmlformats.org/officeDocument/2006/relationships/hyperlink" Target="https://edubuas-my.sharepoint.com/:v:/g/personal/223377_buas_nl/ETU9F36TFg1Ongxg39-EXZwBNt7Yts_UlU0K7s16K_2IMA?e=Vp7toy&amp;nav=eyJyZWZlcnJhbEluZm8iOnsicmVmZXJyYWxBcHAiOiJTdHJlYW1XZWJBcHAiLCJyZWZlcnJhbFZpZXciOiJTaGFyZURpYWxvZy1MaW5rIiwicmVmZXJyYWxBcHBQbGF0Zm9ybSI6IldlYiIsInJlZmVycmFsTW9kZSI6InZpZXcifX0%3D" TargetMode="External"/><Relationship Id="rId10" Type="http://schemas.openxmlformats.org/officeDocument/2006/relationships/hyperlink" Target="https://github.com/BredaUniversityADSAI/2024-25ab-fai3-specialisation-project-team-esports-1/blob/Dev/docs/Technical_Report_2025.pdf" TargetMode="External"/><Relationship Id="rId4" Type="http://schemas.openxmlformats.org/officeDocument/2006/relationships/hyperlink" Target="https://trello.com/c/afhFe2B9" TargetMode="External"/><Relationship Id="rId9" Type="http://schemas.openxmlformats.org/officeDocument/2006/relationships/hyperlink" Target="https://github.com/BredaUniversityADSAI/2024-25ab-fai3-specialisation-project-team-esports-1/blob/Dev/docs/Business_Requirement_Document.md"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github.com/BredaUniversityADSAI/2024-25ab-fai3-specialisation-project-team-esports-1/tree/Dev/meetings" TargetMode="External"/><Relationship Id="rId2" Type="http://schemas.openxmlformats.org/officeDocument/2006/relationships/notesSlide" Target="../notesSlides/notesSlide52.xml"/><Relationship Id="rId1" Type="http://schemas.openxmlformats.org/officeDocument/2006/relationships/slideLayout" Target="../slideLayouts/slideLayout10.xml"/><Relationship Id="rId6" Type="http://schemas.openxmlformats.org/officeDocument/2006/relationships/hyperlink" Target="https://edubuas-my.sharepoint.com/:x:/g/personal/223377_buas_nl/EW5nMspTDGFGtcn_pdZ8cu4BWGl_2mj9SoM_v9-uxQ-xRQ?e=rekkO9" TargetMode="External"/><Relationship Id="rId5" Type="http://schemas.openxmlformats.org/officeDocument/2006/relationships/hyperlink" Target="https://trello.com/c/afhFe2B9" TargetMode="External"/><Relationship Id="rId4" Type="http://schemas.openxmlformats.org/officeDocument/2006/relationships/hyperlink" Target="https://youtu.be/lu8NtBOS-6Q" TargetMode="External"/></Relationships>
</file>

<file path=ppt/slides/_rels/slide53.xml.rels><?xml version="1.0" encoding="UTF-8" standalone="yes"?>
<Relationships xmlns="http://schemas.openxmlformats.org/package/2006/relationships"><Relationship Id="rId8" Type="http://schemas.openxmlformats.org/officeDocument/2006/relationships/hyperlink" Target="https://github.com/BredaUniversityADSAI/2024-25ab-fai3-specialisation-project-team-esports-1/blob/f8183f9a6d8e4956633ec2992d1caa0d198ee31d/docs/DMP_ADSAI_Project_Esports_2024-2025.pdf" TargetMode="External"/><Relationship Id="rId3" Type="http://schemas.openxmlformats.org/officeDocument/2006/relationships/hyperlink" Target="https://github.com/BredaUniversityADSAI/2024-25ab-fai3-specialisation-project-team-esports-1/blob/bd227925568bfc2f7473e770191e4609a05e5dbb/src/merge_datasets.py" TargetMode="External"/><Relationship Id="rId7" Type="http://schemas.openxmlformats.org/officeDocument/2006/relationships/hyperlink" Target="https://github.com/BredaUniversityADSAI/2024-25ab-fai3-specialisation-project-team-esports-1/blob/main/EDA/EDA%20participation.pdf" TargetMode="External"/><Relationship Id="rId2" Type="http://schemas.openxmlformats.org/officeDocument/2006/relationships/notesSlide" Target="../notesSlides/notesSlide53.xml"/><Relationship Id="rId1" Type="http://schemas.openxmlformats.org/officeDocument/2006/relationships/slideLayout" Target="../slideLayouts/slideLayout10.xml"/><Relationship Id="rId6" Type="http://schemas.openxmlformats.org/officeDocument/2006/relationships/hyperlink" Target="https://github.com/BredaUniversityADSAI/2024-25ab-fai3-specialisation-project-team-esports-1/blob/Dev/EDA/Speech_Analysis.ipynb" TargetMode="External"/><Relationship Id="rId11" Type="http://schemas.openxmlformats.org/officeDocument/2006/relationships/hyperlink" Target="https://github.com/BredaUniversityADSAI/2024-25ab-fai3-specialisation-project-team-esports-1/blob/main/docs/docker%20participation.pdf" TargetMode="External"/><Relationship Id="rId5" Type="http://schemas.openxmlformats.org/officeDocument/2006/relationships/hyperlink" Target="https://github.com/BredaUniversityADSAI/2024-25ab-fai3-specialisation-project-team-esports-1/blob/Dev/EDA/pattern_recognition.ipynb" TargetMode="External"/><Relationship Id="rId10" Type="http://schemas.openxmlformats.org/officeDocument/2006/relationships/hyperlink" Target="https://github.com/BredaUniversityADSAI/2024-25ab-fai3-specialisation-project-team-esports-1/blob/Dev/server/python_app/db_utils.py" TargetMode="External"/><Relationship Id="rId4" Type="http://schemas.openxmlformats.org/officeDocument/2006/relationships/hyperlink" Target="https://github.com/BredaUniversityADSAI/2024-25ab-fai3-specialisation-project-team-esports-1/blob/main/docs/Participation%20merging%20and%20preprocessing.pdf" TargetMode="External"/><Relationship Id="rId9" Type="http://schemas.openxmlformats.org/officeDocument/2006/relationships/hyperlink" Target="https://github.com/BredaUniversityADSAI/2024-25ab-fai3-specialisation-project-team-esports-1/blob/Dev/server/docker-compose.yml" TargetMode="External"/></Relationships>
</file>

<file path=ppt/slides/_rels/slide54.xml.rels><?xml version="1.0" encoding="UTF-8" standalone="yes"?>
<Relationships xmlns="http://schemas.openxmlformats.org/package/2006/relationships"><Relationship Id="rId8" Type="http://schemas.openxmlformats.org/officeDocument/2006/relationships/hyperlink" Target="https://github.com/BredaUniversityADSAI/2024-25ab-fai3-specialisation-project-team-esports-1/blob/Dev/EDA/pattern_recognition.ipynb" TargetMode="External"/><Relationship Id="rId3" Type="http://schemas.openxmlformats.org/officeDocument/2006/relationships/hyperlink" Target="https://github.com/BredaUniversityADSAI/2024-25ab-fai3-specialisation-project-team-esports-1/blob/Dev/dashboard/dashboard.py" TargetMode="External"/><Relationship Id="rId7" Type="http://schemas.openxmlformats.org/officeDocument/2006/relationships/hyperlink" Target="https://github.com/BredaUniversityADSAI/2024-25ab-fai3-specialisation-project-team-esports-1/blob/bd227925568bfc2f7473e770191e4609a05e5dbb/EDA/game_data_analysis.ipynb" TargetMode="External"/><Relationship Id="rId2" Type="http://schemas.openxmlformats.org/officeDocument/2006/relationships/notesSlide" Target="../notesSlides/notesSlide54.xml"/><Relationship Id="rId1" Type="http://schemas.openxmlformats.org/officeDocument/2006/relationships/slideLayout" Target="../slideLayouts/slideLayout10.xml"/><Relationship Id="rId6" Type="http://schemas.openxmlformats.org/officeDocument/2006/relationships/hyperlink" Target="https://github.com/BredaUniversityADSAI/2024-25ab-fai3-specialisation-project-team-esports-1/blob/bd227925568bfc2f7473e770191e4609a05e5dbb/eda/Visuals-test.ipynb" TargetMode="External"/><Relationship Id="rId5" Type="http://schemas.openxmlformats.org/officeDocument/2006/relationships/hyperlink" Target="https://github.com/BredaUniversityADSAI/2024-25ab-fai3-specialisation-project-team-esports-1/blob/Dev/docs/Technical_Report_2025.pdf" TargetMode="External"/><Relationship Id="rId4" Type="http://schemas.openxmlformats.org/officeDocument/2006/relationships/hyperlink" Target="https://edubuas-my.sharepoint.com/:v:/r/personal/heijligers_b_buas_nl/Documents/Recordings/Esport%20Final%20Presentation%20-%20Online%20Attendance-20250123_140918-Meeting%20Recording.mp4?csf=1&amp;web=1&amp;nav=eyJyZWZlcnJhbEluZm8iOnsicmVmZXJyYWxBcHAiOiJTdHJlYW1XZWJBcHAiLCJyZWZlcnJhbFZpZXciOiJTaGFyZURpYWxvZy1MaW5rIiwicmVmZXJyYWxBcHBQbGF0Zm9ybSI6IldlYiIsInJlZmVycmFsTW9kZSI6InZpZXcifX0%3D&amp;e=4Qawc2" TargetMode="External"/><Relationship Id="rId9" Type="http://schemas.openxmlformats.org/officeDocument/2006/relationships/hyperlink" Target="https://github.com/BredaUniversityADSAI/2024-25ab-fai3-specialisation-project-team-esports-1/blob/main/EDA/EDA%20participation.pdf" TargetMode="External"/></Relationships>
</file>

<file path=ppt/slides/_rels/slide55.xml.rels><?xml version="1.0" encoding="UTF-8" standalone="yes"?>
<Relationships xmlns="http://schemas.openxmlformats.org/package/2006/relationships"><Relationship Id="rId8" Type="http://schemas.openxmlformats.org/officeDocument/2006/relationships/hyperlink" Target="https://github.com/BredaUniversityADSAI/2024-25ab-fai3-specialisation-project-team-esports-1/blob/843abaad81bc294c947fd7acc37664c4b889a0b1/docs/README.md" TargetMode="External"/><Relationship Id="rId3" Type="http://schemas.openxmlformats.org/officeDocument/2006/relationships/hyperlink" Target="https://edubuas-my.sharepoint.com/:v:/r/personal/heijligers_b_buas_nl/Documents/Recordings/Esport%20Final%20Presentation%20-%20Online%20Attendance-20250123_140918-Meeting%20Recording.mp4?csf=1&amp;web=1&amp;nav=eyJyZWZlcnJhbEluZm8iOnsicmVmZXJyYWxBcHAiOiJTdHJlYW1XZWJBcHAiLCJyZWZlcnJhbFZpZXciOiJTaGFyZURpYWxvZy1MaW5rIiwicmVmZXJyYWxBcHBQbGF0Zm9ybSI6IldlYiIsInJlZmVycmFsTW9kZSI6InZpZXcifX0%3D&amp;e=4Qawc2" TargetMode="External"/><Relationship Id="rId7" Type="http://schemas.openxmlformats.org/officeDocument/2006/relationships/hyperlink" Target="https://github.com/BredaUniversityADSAI/2024-25ab-fai3-specialisation-project-team-esports-1/blob/main/docs/Techinical_Report_Participation.pdf" TargetMode="External"/><Relationship Id="rId12" Type="http://schemas.openxmlformats.org/officeDocument/2006/relationships/hyperlink" Target="https://github.com/BredaUniversityADSAI/2024-25ab-fai3-specialisation-project-team-esports-1/blob/main/EDA/EDA%20participation.pdf" TargetMode="External"/><Relationship Id="rId2" Type="http://schemas.openxmlformats.org/officeDocument/2006/relationships/notesSlide" Target="../notesSlides/notesSlide55.xml"/><Relationship Id="rId1" Type="http://schemas.openxmlformats.org/officeDocument/2006/relationships/slideLayout" Target="../slideLayouts/slideLayout10.xml"/><Relationship Id="rId6" Type="http://schemas.openxmlformats.org/officeDocument/2006/relationships/hyperlink" Target="https://github.com/BredaUniversityADSAI/2024-25ab-fai3-specialisation-project-team-esports-1/blob/Dev/docs/Technical_Report_2025.pdf" TargetMode="External"/><Relationship Id="rId11" Type="http://schemas.openxmlformats.org/officeDocument/2006/relationships/hyperlink" Target="https://github.com/BredaUniversityADSAI/2024-25ab-fai3-specialisation-project-team-esports-1/tree/Dev/EDA" TargetMode="External"/><Relationship Id="rId5" Type="http://schemas.openxmlformats.org/officeDocument/2006/relationships/hyperlink" Target="https://github.com/BredaUniversityADSAI/2024-25ab-fai3-specialisation-project-team-esports-1/blob/main/docs/how%20to%20use%20guide%20participation.pdf" TargetMode="External"/><Relationship Id="rId10" Type="http://schemas.openxmlformats.org/officeDocument/2006/relationships/hyperlink" Target="https://github.com/BredaUniversityADSAI/2024-25ab-fai3-specialisation-project-team-esports-1/blob/main/docs/codebook%20participation.pdf" TargetMode="External"/><Relationship Id="rId4" Type="http://schemas.openxmlformats.org/officeDocument/2006/relationships/hyperlink" Target="https://github.com/BredaUniversityADSAI/2024-25ab-fai3-specialisation-project-team-esports-1/blob/843abaad81bc294c947fd7acc37664c4b889a0b1/README.md" TargetMode="External"/><Relationship Id="rId9" Type="http://schemas.openxmlformats.org/officeDocument/2006/relationships/hyperlink" Target="https://github.com/BredaUniversityADSAI/2024-25ab-fai3-specialisation-project-team-esports-1/tree/Dev/dashboard" TargetMode="External"/></Relationships>
</file>

<file path=ppt/slides/_rels/slide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6.xml"/><Relationship Id="rId1" Type="http://schemas.openxmlformats.org/officeDocument/2006/relationships/slideLayout" Target="../slideLayouts/slideLayout5.xml"/><Relationship Id="rId4" Type="http://schemas.openxmlformats.org/officeDocument/2006/relationships/image" Target="../media/image7.sv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2"/>
          <p:cNvSpPr txBox="1">
            <a:spLocks noGrp="1"/>
          </p:cNvSpPr>
          <p:nvPr>
            <p:ph type="ctrTitle"/>
          </p:nvPr>
        </p:nvSpPr>
        <p:spPr>
          <a:xfrm>
            <a:off x="3657600" y="548650"/>
            <a:ext cx="4937700" cy="326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noProof="0" dirty="0">
                <a:solidFill>
                  <a:srgbClr val="FFFFFF"/>
                </a:solidFill>
                <a:latin typeface="Roboto"/>
                <a:ea typeface="Roboto"/>
                <a:cs typeface="Roboto"/>
                <a:sym typeface="Roboto"/>
              </a:rPr>
              <a:t>«Vincent van der Beek»</a:t>
            </a:r>
            <a:br>
              <a:rPr lang="en-US" noProof="0" dirty="0">
                <a:solidFill>
                  <a:srgbClr val="FFFFFF"/>
                </a:solidFill>
                <a:latin typeface="Roboto"/>
                <a:ea typeface="Roboto"/>
                <a:cs typeface="Roboto"/>
                <a:sym typeface="Roboto"/>
              </a:rPr>
            </a:br>
            <a:r>
              <a:rPr lang="en-US" noProof="0" dirty="0">
                <a:solidFill>
                  <a:srgbClr val="FFFFFF"/>
                </a:solidFill>
                <a:latin typeface="Roboto"/>
                <a:ea typeface="Roboto"/>
                <a:cs typeface="Roboto"/>
                <a:sym typeface="Roboto"/>
              </a:rPr>
              <a:t>«3rd</a:t>
            </a:r>
            <a:r>
              <a:rPr lang="en-US" noProof="0" dirty="0">
                <a:latin typeface="Roboto"/>
                <a:ea typeface="Roboto"/>
                <a:cs typeface="Roboto"/>
                <a:sym typeface="Roboto"/>
              </a:rPr>
              <a:t> Year, Data Science &amp; AI</a:t>
            </a:r>
            <a:r>
              <a:rPr lang="en-US" noProof="0" dirty="0">
                <a:solidFill>
                  <a:srgbClr val="FFFFFF"/>
                </a:solidFill>
                <a:latin typeface="Roboto"/>
                <a:ea typeface="Roboto"/>
                <a:cs typeface="Roboto"/>
                <a:sym typeface="Roboto"/>
              </a:rPr>
              <a:t>»</a:t>
            </a:r>
            <a:br>
              <a:rPr lang="en-US" noProof="0" dirty="0">
                <a:solidFill>
                  <a:srgbClr val="FFFFFF"/>
                </a:solidFill>
                <a:latin typeface="Roboto"/>
                <a:ea typeface="Roboto"/>
                <a:cs typeface="Roboto"/>
                <a:sym typeface="Roboto"/>
              </a:rPr>
            </a:br>
            <a:r>
              <a:rPr lang="en-US" noProof="0" dirty="0">
                <a:solidFill>
                  <a:srgbClr val="FFFFFF"/>
                </a:solidFill>
                <a:latin typeface="Roboto"/>
                <a:ea typeface="Roboto"/>
                <a:cs typeface="Roboto"/>
                <a:sym typeface="Roboto"/>
              </a:rPr>
              <a:t>«</a:t>
            </a:r>
            <a:r>
              <a:rPr lang="en-US" noProof="0" dirty="0">
                <a:latin typeface="Roboto"/>
                <a:ea typeface="Roboto"/>
                <a:cs typeface="Roboto"/>
                <a:sym typeface="Roboto"/>
              </a:rPr>
              <a:t>Block AB</a:t>
            </a:r>
            <a:r>
              <a:rPr lang="en-US" noProof="0" dirty="0">
                <a:solidFill>
                  <a:srgbClr val="FFFFFF"/>
                </a:solidFill>
                <a:latin typeface="Roboto"/>
                <a:ea typeface="Roboto"/>
                <a:cs typeface="Roboto"/>
                <a:sym typeface="Roboto"/>
              </a:rPr>
              <a:t>»</a:t>
            </a:r>
          </a:p>
        </p:txBody>
      </p:sp>
      <p:sp>
        <p:nvSpPr>
          <p:cNvPr id="94" name="Google Shape;94;p12" descr="Face" title="Face"/>
          <p:cNvSpPr/>
          <p:nvPr/>
        </p:nvSpPr>
        <p:spPr>
          <a:xfrm>
            <a:off x="3749050" y="640075"/>
            <a:ext cx="1371600" cy="13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[photo]</a:t>
            </a:r>
          </a:p>
        </p:txBody>
      </p:sp>
      <p:sp>
        <p:nvSpPr>
          <p:cNvPr id="95" name="Google Shape;95;p12"/>
          <p:cNvSpPr txBox="1">
            <a:spLocks noGrp="1"/>
          </p:cNvSpPr>
          <p:nvPr>
            <p:ph type="subTitle" idx="1"/>
          </p:nvPr>
        </p:nvSpPr>
        <p:spPr>
          <a:xfrm>
            <a:off x="548650" y="2571750"/>
            <a:ext cx="2011800" cy="1406525"/>
          </a:xfrm>
          <a:prstGeom prst="rect">
            <a:avLst/>
          </a:prstGeom>
        </p:spPr>
        <p:txBody>
          <a:bodyPr spcFirstLastPara="1" wrap="square" lIns="91425" tIns="91425" rIns="91425" bIns="91425" anchor="b" anchorCtr="0">
            <a:noAutofit/>
          </a:bodyPr>
          <a:lstStyle/>
          <a:p>
            <a:pPr marL="0" indent="0">
              <a:lnSpc>
                <a:spcPct val="104000"/>
              </a:lnSpc>
            </a:pPr>
            <a:r>
              <a:rPr lang="en-US" sz="1800" noProof="0" dirty="0">
                <a:solidFill>
                  <a:srgbClr val="434343"/>
                </a:solidFill>
              </a:rPr>
              <a:t>Learning Log</a:t>
            </a:r>
            <a:r>
              <a:rPr lang="en-US" noProof="0" dirty="0">
                <a:solidFill>
                  <a:srgbClr val="434343"/>
                </a:solidFill>
              </a:rPr>
              <a:t> </a:t>
            </a:r>
            <a:endParaRPr lang="en-US" sz="1800" noProof="0" dirty="0">
              <a:solidFill>
                <a:srgbClr val="434343"/>
              </a:solidFill>
            </a:endParaRPr>
          </a:p>
          <a:p>
            <a:pPr marL="0" indent="0">
              <a:lnSpc>
                <a:spcPct val="104000"/>
              </a:lnSpc>
              <a:spcBef>
                <a:spcPts val="800"/>
              </a:spcBef>
              <a:spcAft>
                <a:spcPts val="800"/>
              </a:spcAft>
            </a:pPr>
            <a:r>
              <a:rPr lang="en-US" noProof="0" dirty="0">
                <a:solidFill>
                  <a:srgbClr val="434343"/>
                </a:solidFill>
              </a:rPr>
              <a:t>Year  3</a:t>
            </a:r>
          </a:p>
          <a:p>
            <a:pPr marL="0" indent="0">
              <a:lnSpc>
                <a:spcPct val="104000"/>
              </a:lnSpc>
              <a:spcBef>
                <a:spcPts val="800"/>
              </a:spcBef>
              <a:spcAft>
                <a:spcPts val="800"/>
              </a:spcAft>
            </a:pPr>
            <a:r>
              <a:rPr lang="en-US" noProof="0" dirty="0">
                <a:solidFill>
                  <a:srgbClr val="434343"/>
                </a:solidFill>
              </a:rPr>
              <a:t>Block  AB</a:t>
            </a:r>
            <a:endParaRPr lang="en-US" sz="1800" noProof="0" dirty="0">
              <a:solidFill>
                <a:srgbClr val="434343"/>
              </a:solidFill>
            </a:endParaRPr>
          </a:p>
        </p:txBody>
      </p:sp>
      <p:sp>
        <p:nvSpPr>
          <p:cNvPr id="4" name="Google Shape;16;p2">
            <a:extLst>
              <a:ext uri="{FF2B5EF4-FFF2-40B4-BE49-F238E27FC236}">
                <a16:creationId xmlns:a16="http://schemas.microsoft.com/office/drawing/2014/main" id="{8758BBB5-F7B4-27C5-E103-E7FBDED4DBC2}"/>
              </a:ext>
            </a:extLst>
          </p:cNvPr>
          <p:cNvSpPr txBox="1"/>
          <p:nvPr/>
        </p:nvSpPr>
        <p:spPr>
          <a:xfrm>
            <a:off x="3036677" y="4408319"/>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1" noProof="0" dirty="0">
                <a:solidFill>
                  <a:srgbClr val="999999"/>
                </a:solidFill>
                <a:latin typeface="Helvetica Neue"/>
                <a:ea typeface="Roboto"/>
                <a:cs typeface="Roboto"/>
                <a:sym typeface="Helvetica Neue"/>
              </a:rPr>
              <a:t>Hyperlink</a:t>
            </a:r>
            <a:endParaRPr lang="en-US" noProof="0" dirty="0">
              <a:latin typeface="Roboto"/>
              <a:ea typeface="Roboto"/>
              <a:cs typeface="Roboto"/>
              <a:sym typeface="Roboto"/>
            </a:endParaRPr>
          </a:p>
        </p:txBody>
      </p:sp>
      <p:sp>
        <p:nvSpPr>
          <p:cNvPr id="5" name="Google Shape;16;p2">
            <a:extLst>
              <a:ext uri="{FF2B5EF4-FFF2-40B4-BE49-F238E27FC236}">
                <a16:creationId xmlns:a16="http://schemas.microsoft.com/office/drawing/2014/main" id="{91019EC5-1870-195F-7F9F-5AA97F189468}"/>
              </a:ext>
            </a:extLst>
          </p:cNvPr>
          <p:cNvSpPr txBox="1"/>
          <p:nvPr/>
        </p:nvSpPr>
        <p:spPr>
          <a:xfrm>
            <a:off x="3036676" y="4625059"/>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1" noProof="0" dirty="0">
                <a:solidFill>
                  <a:srgbClr val="999999"/>
                </a:solidFill>
                <a:latin typeface="Helvetica Neue"/>
                <a:ea typeface="Roboto"/>
                <a:cs typeface="Roboto"/>
                <a:sym typeface="Helvetica Neue"/>
              </a:rPr>
              <a:t>Hyperlink</a:t>
            </a:r>
            <a:endParaRPr lang="en-US" noProof="0" dirty="0">
              <a:latin typeface="Roboto"/>
              <a:ea typeface="Roboto"/>
              <a:cs typeface="Roboto"/>
              <a:sym typeface="Roboto"/>
            </a:endParaRPr>
          </a:p>
        </p:txBody>
      </p:sp>
      <p:sp>
        <p:nvSpPr>
          <p:cNvPr id="6" name="Google Shape;16;p2">
            <a:extLst>
              <a:ext uri="{FF2B5EF4-FFF2-40B4-BE49-F238E27FC236}">
                <a16:creationId xmlns:a16="http://schemas.microsoft.com/office/drawing/2014/main" id="{71C20FEA-7051-AFFA-02AF-093F08979088}"/>
              </a:ext>
            </a:extLst>
          </p:cNvPr>
          <p:cNvSpPr txBox="1"/>
          <p:nvPr/>
        </p:nvSpPr>
        <p:spPr>
          <a:xfrm>
            <a:off x="3036676" y="4798480"/>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1" noProof="0" dirty="0">
                <a:solidFill>
                  <a:srgbClr val="999999"/>
                </a:solidFill>
                <a:latin typeface="Helvetica Neue"/>
                <a:ea typeface="Roboto"/>
                <a:cs typeface="Roboto"/>
                <a:sym typeface="Helvetica Neue"/>
              </a:rPr>
              <a:t>Hyperlink</a:t>
            </a:r>
            <a:endParaRPr lang="en-US" noProof="0" dirty="0">
              <a:latin typeface="Roboto"/>
              <a:ea typeface="Roboto"/>
              <a:cs typeface="Roboto"/>
              <a:sym typeface="Roboto"/>
            </a:endParaRPr>
          </a:p>
        </p:txBody>
      </p:sp>
      <p:pic>
        <p:nvPicPr>
          <p:cNvPr id="2" name="Picture 2">
            <a:extLst>
              <a:ext uri="{FF2B5EF4-FFF2-40B4-BE49-F238E27FC236}">
                <a16:creationId xmlns:a16="http://schemas.microsoft.com/office/drawing/2014/main" id="{8BE8FADF-526A-C665-4168-16B8CC28E0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9051" y="640076"/>
            <a:ext cx="1368410" cy="136841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1 - Feedback</a:t>
            </a:r>
          </a:p>
        </p:txBody>
      </p:sp>
      <p:sp>
        <p:nvSpPr>
          <p:cNvPr id="173" name="Google Shape;173;p21"/>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indent="0">
              <a:spcBef>
                <a:spcPts val="800"/>
              </a:spcBef>
              <a:spcAft>
                <a:spcPts val="800"/>
              </a:spcAft>
              <a:buNone/>
            </a:pPr>
            <a:r>
              <a:rPr lang="en-US" noProof="0" dirty="0"/>
              <a:t>Response to Feedback</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1</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2 - Log</a:t>
            </a:r>
          </a:p>
        </p:txBody>
      </p:sp>
      <p:sp>
        <p:nvSpPr>
          <p:cNvPr id="203" name="Google Shape;203;p24"/>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04" name="Google Shape;204;p24"/>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05" name="Google Shape;205;p24"/>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Attend the meetings during the week</a:t>
            </a:r>
          </a:p>
          <a:p>
            <a:pPr marL="199390" lvl="0" indent="-171450" algn="l" rtl="0">
              <a:spcBef>
                <a:spcPts val="0"/>
              </a:spcBef>
              <a:spcAft>
                <a:spcPts val="0"/>
              </a:spcAft>
              <a:buSzPts val="1000"/>
              <a:buFontTx/>
              <a:buChar char="-"/>
            </a:pPr>
            <a:r>
              <a:rPr lang="en-US" noProof="0" dirty="0"/>
              <a:t>Attend the official kickoff on Tuesday </a:t>
            </a:r>
          </a:p>
          <a:p>
            <a:pPr marL="199390" lvl="0" indent="-171450" algn="l" rtl="0">
              <a:spcBef>
                <a:spcPts val="0"/>
              </a:spcBef>
              <a:spcAft>
                <a:spcPts val="0"/>
              </a:spcAft>
              <a:buSzPts val="1000"/>
              <a:buFontTx/>
              <a:buChar char="-"/>
            </a:pPr>
            <a:r>
              <a:rPr lang="en-US" noProof="0" dirty="0"/>
              <a:t>Research about the goal of the project</a:t>
            </a:r>
          </a:p>
          <a:p>
            <a:pPr marL="199390" lvl="0" indent="-171450" algn="l" rtl="0">
              <a:spcBef>
                <a:spcPts val="0"/>
              </a:spcBef>
              <a:spcAft>
                <a:spcPts val="0"/>
              </a:spcAft>
              <a:buSzPts val="1000"/>
              <a:buFontTx/>
              <a:buChar char="-"/>
            </a:pPr>
            <a:r>
              <a:rPr lang="en-US" noProof="0" dirty="0"/>
              <a:t>Attend personal meeting</a:t>
            </a:r>
          </a:p>
          <a:p>
            <a:pPr marL="199390" lvl="0" indent="-171450" algn="l" rtl="0">
              <a:spcBef>
                <a:spcPts val="0"/>
              </a:spcBef>
              <a:spcAft>
                <a:spcPts val="0"/>
              </a:spcAft>
              <a:buSzPts val="1000"/>
              <a:buFontTx/>
              <a:buChar char="-"/>
            </a:pPr>
            <a:r>
              <a:rPr lang="en-US" noProof="0" dirty="0"/>
              <a:t>Make sure to fill in my logs/smarter goals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199390" lvl="0" indent="-171450" algn="l" rtl="0">
              <a:spcBef>
                <a:spcPts val="0"/>
              </a:spcBef>
              <a:spcAft>
                <a:spcPts val="0"/>
              </a:spcAft>
              <a:buSzPts val="1000"/>
              <a:buFontTx/>
              <a:buChar char="-"/>
            </a:pPr>
            <a:r>
              <a:rPr lang="en-US" noProof="0" dirty="0"/>
              <a:t>Attended multiple lectures, including ones by William, Paris, and Kiana. </a:t>
            </a:r>
          </a:p>
          <a:p>
            <a:pPr marL="199390" lvl="0" indent="-171450" algn="l" rtl="0">
              <a:spcBef>
                <a:spcPts val="0"/>
              </a:spcBef>
              <a:spcAft>
                <a:spcPts val="0"/>
              </a:spcAft>
              <a:buSzPts val="1000"/>
              <a:buFontTx/>
              <a:buChar char="-"/>
            </a:pPr>
            <a:r>
              <a:rPr lang="en-US" noProof="0" dirty="0"/>
              <a:t>Completed research on esports and coaching roles. </a:t>
            </a:r>
          </a:p>
          <a:p>
            <a:pPr marL="199390" lvl="0" indent="-171450" algn="l" rtl="0">
              <a:spcBef>
                <a:spcPts val="0"/>
              </a:spcBef>
              <a:spcAft>
                <a:spcPts val="0"/>
              </a:spcAft>
              <a:buSzPts val="1000"/>
              <a:buFontTx/>
              <a:buChar char="-"/>
            </a:pPr>
            <a:r>
              <a:rPr lang="en-US" noProof="0" dirty="0"/>
              <a:t>Worked on testing devices in the Hive. </a:t>
            </a:r>
          </a:p>
          <a:p>
            <a:pPr marL="199390" lvl="0" indent="-171450" algn="l" rtl="0">
              <a:spcBef>
                <a:spcPts val="0"/>
              </a:spcBef>
              <a:spcAft>
                <a:spcPts val="0"/>
              </a:spcAft>
              <a:buSzPts val="1000"/>
              <a:buFontTx/>
              <a:buChar char="-"/>
            </a:pPr>
            <a:r>
              <a:rPr lang="en-US" noProof="0" dirty="0"/>
              <a:t>Successfully prepared a presentation outlining various ways to improve, despite it taking an extra hour. </a:t>
            </a:r>
          </a:p>
          <a:p>
            <a:pPr marL="199390" lvl="0" indent="-171450" algn="l" rtl="0">
              <a:spcBef>
                <a:spcPts val="0"/>
              </a:spcBef>
              <a:spcAft>
                <a:spcPts val="0"/>
              </a:spcAft>
              <a:buSzPts val="1000"/>
              <a:buFontTx/>
              <a:buChar char="-"/>
            </a:pPr>
            <a:r>
              <a:rPr lang="en-US" noProof="0" dirty="0"/>
              <a:t>Conducted team meetings and had a productive meeting with Bram.</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06" name="Google Shape;206;p24"/>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27940" lvl="0" indent="0" algn="l" rtl="0">
              <a:spcBef>
                <a:spcPts val="0"/>
              </a:spcBef>
              <a:spcAft>
                <a:spcPts val="0"/>
              </a:spcAft>
              <a:buSzPts val="1000"/>
              <a:buNone/>
            </a:pPr>
            <a:r>
              <a:rPr lang="en-US" noProof="0" dirty="0"/>
              <a:t>It was a productive week with all key tasks completed as planned. The presentation took a little longer than expected, but the other tasks were managed well.</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Lectures and learning: These were attended and provided valuable insights. Research and testing: Esports research and testing devices in the Hive were successful. Meetings: Team and Bram meetings were conducted smoothly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The presentation on ways to improve took longer than expected, spilling over an extra hour.</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Time allocation for tasks like presentations can be tricky and may require more planning. Importance of early research: Starting research early helped complete tasks in a timely manner.</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Allocate extra time for presentations and complex tasks. Ensure early research into meeting agendas to prepare better.</a:t>
            </a:r>
          </a:p>
        </p:txBody>
      </p:sp>
      <p:sp>
        <p:nvSpPr>
          <p:cNvPr id="207" name="Google Shape;207;p24"/>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08" name="Google Shape;208;p24"/>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2</a:t>
            </a:r>
          </a:p>
        </p:txBody>
      </p:sp>
      <p:sp>
        <p:nvSpPr>
          <p:cNvPr id="209" name="Google Shape;209;p24"/>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2 - Feedback</a:t>
            </a:r>
          </a:p>
        </p:txBody>
      </p:sp>
      <p:sp>
        <p:nvSpPr>
          <p:cNvPr id="215" name="Google Shape;215;p25"/>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16" name="Google Shape;216;p25"/>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17" name="Google Shape;217;p25"/>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18" name="Google Shape;218;p25"/>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3 -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Prepare and work on a presentation draft.</a:t>
            </a:r>
          </a:p>
          <a:p>
            <a:pPr marL="199390" lvl="0" indent="-171450" algn="l" rtl="0">
              <a:spcBef>
                <a:spcPts val="0"/>
              </a:spcBef>
              <a:spcAft>
                <a:spcPts val="0"/>
              </a:spcAft>
              <a:buSzPts val="1000"/>
              <a:buFontTx/>
              <a:buChar char="-"/>
            </a:pPr>
            <a:r>
              <a:rPr lang="en-US" noProof="0" dirty="0"/>
              <a:t>Research visuals for OBS.</a:t>
            </a:r>
          </a:p>
          <a:p>
            <a:pPr marL="199390" lvl="0" indent="-171450" algn="l" rtl="0">
              <a:spcBef>
                <a:spcPts val="0"/>
              </a:spcBef>
              <a:spcAft>
                <a:spcPts val="0"/>
              </a:spcAft>
              <a:buSzPts val="1000"/>
              <a:buFontTx/>
              <a:buChar char="-"/>
            </a:pPr>
            <a:r>
              <a:rPr lang="en-US" noProof="0" dirty="0"/>
              <a:t>Conduct meetings and worklogs.</a:t>
            </a:r>
          </a:p>
          <a:p>
            <a:pPr marL="199390" lvl="0" indent="-171450" algn="l" rtl="0">
              <a:spcBef>
                <a:spcPts val="0"/>
              </a:spcBef>
              <a:spcAft>
                <a:spcPts val="0"/>
              </a:spcAft>
              <a:buSzPts val="1000"/>
              <a:buFontTx/>
              <a:buChar char="-"/>
            </a:pPr>
            <a:r>
              <a:rPr lang="en-US" noProof="0" dirty="0"/>
              <a:t>Assist with testing and prepare for a formal presentation.</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Presentation draft and emails related to it were completed.</a:t>
            </a:r>
          </a:p>
          <a:p>
            <a:pPr marL="199390" lvl="0" indent="-171450" algn="l" rtl="0">
              <a:spcBef>
                <a:spcPts val="0"/>
              </a:spcBef>
              <a:spcAft>
                <a:spcPts val="0"/>
              </a:spcAft>
              <a:buSzPts val="1000"/>
              <a:buFontTx/>
              <a:buChar char="-"/>
            </a:pPr>
            <a:r>
              <a:rPr lang="en-US" noProof="0" dirty="0"/>
              <a:t>OBS visuals were researched and created, though it took longer than expected.</a:t>
            </a:r>
          </a:p>
          <a:p>
            <a:pPr marL="199390" lvl="0" indent="-171450" algn="l" rtl="0">
              <a:spcBef>
                <a:spcPts val="0"/>
              </a:spcBef>
              <a:spcAft>
                <a:spcPts val="0"/>
              </a:spcAft>
              <a:buSzPts val="1000"/>
              <a:buFontTx/>
              <a:buChar char="-"/>
            </a:pPr>
            <a:r>
              <a:rPr lang="en-US" noProof="0" dirty="0"/>
              <a:t>Participated in team meetings and documented worklogs/learning logs.</a:t>
            </a:r>
          </a:p>
          <a:p>
            <a:pPr marL="199390" lvl="0" indent="-171450" algn="l" rtl="0">
              <a:spcBef>
                <a:spcPts val="0"/>
              </a:spcBef>
              <a:spcAft>
                <a:spcPts val="0"/>
              </a:spcAft>
              <a:buSzPts val="1000"/>
              <a:buFontTx/>
              <a:buChar char="-"/>
            </a:pPr>
            <a:r>
              <a:rPr lang="en-US" noProof="0" dirty="0"/>
              <a:t>Assisted others with testing.</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27940" lvl="0" indent="0" algn="l" rtl="0">
              <a:spcBef>
                <a:spcPts val="0"/>
              </a:spcBef>
              <a:spcAft>
                <a:spcPts val="0"/>
              </a:spcAft>
              <a:buSzPts val="1000"/>
              <a:buNone/>
            </a:pPr>
            <a:r>
              <a:rPr lang="en-US" noProof="0" dirty="0"/>
              <a:t>It was a fairly successful week. Although a few tasks, such as presentation prep and OBS visuals, took longer than anticipated, the rest were completed on time.</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Team meetings and collaboration went smoothly. Testing: Helping others with testing was productive. Presentation work: Good progress was made on preparing the presentation.</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The OBS visuals and presentation prep took more time than expected, leading to some inefficiency.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Prioritization: Complex tasks like creating visuals for OBS need more planning to ensure they don't consume extra time. Collaboration: Working with others on testing can reveal gaps in your own knowledge.</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Improve time management, especially for tasks like presentation prep and visuals. Plan tasks that are likely to take longer in shorter, focused bursts.</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3</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3 -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3</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4 -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Deliver the business understanding presentation.</a:t>
            </a:r>
          </a:p>
          <a:p>
            <a:pPr marL="199390" lvl="0" indent="-171450" algn="l" rtl="0">
              <a:spcBef>
                <a:spcPts val="0"/>
              </a:spcBef>
              <a:spcAft>
                <a:spcPts val="0"/>
              </a:spcAft>
              <a:buSzPts val="1000"/>
              <a:buFontTx/>
              <a:buChar char="-"/>
            </a:pPr>
            <a:r>
              <a:rPr lang="en-US" noProof="0" dirty="0"/>
              <a:t>Attend the Kanban workshop.</a:t>
            </a:r>
          </a:p>
          <a:p>
            <a:pPr marL="199390" lvl="0" indent="-171450" algn="l" rtl="0">
              <a:spcBef>
                <a:spcPts val="0"/>
              </a:spcBef>
              <a:spcAft>
                <a:spcPts val="0"/>
              </a:spcAft>
              <a:buSzPts val="1000"/>
              <a:buFontTx/>
              <a:buChar char="-"/>
            </a:pPr>
            <a:r>
              <a:rPr lang="en-US" noProof="0" dirty="0"/>
              <a:t>Work on the Riot API and data management plan. </a:t>
            </a:r>
          </a:p>
          <a:p>
            <a:pPr marL="199390" lvl="0" indent="-171450" algn="l" rtl="0">
              <a:spcBef>
                <a:spcPts val="0"/>
              </a:spcBef>
              <a:spcAft>
                <a:spcPts val="0"/>
              </a:spcAft>
              <a:buSzPts val="1000"/>
              <a:buFontTx/>
              <a:buChar char="-"/>
            </a:pPr>
            <a:r>
              <a:rPr lang="en-US" noProof="0" dirty="0"/>
              <a:t>Create and refine questions for interviews. </a:t>
            </a:r>
          </a:p>
          <a:p>
            <a:pPr marL="199390" lvl="0" indent="-171450" algn="l" rtl="0">
              <a:spcBef>
                <a:spcPts val="0"/>
              </a:spcBef>
              <a:spcAft>
                <a:spcPts val="0"/>
              </a:spcAft>
              <a:buSzPts val="1000"/>
              <a:buFontTx/>
              <a:buChar char="-"/>
            </a:pPr>
            <a:r>
              <a:rPr lang="en-US" noProof="0" dirty="0"/>
              <a:t>Participate in team meetings and evidence worklogs.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199390" lvl="0" indent="-171450" algn="l" rtl="0">
              <a:spcBef>
                <a:spcPts val="0"/>
              </a:spcBef>
              <a:spcAft>
                <a:spcPts val="0"/>
              </a:spcAft>
              <a:buSzPts val="1000"/>
              <a:buFontTx/>
              <a:buChar char="-"/>
            </a:pPr>
            <a:r>
              <a:rPr lang="en-US" noProof="0" dirty="0"/>
              <a:t>Delivered the business understanding presentation and attended the Kanban workshop.</a:t>
            </a:r>
          </a:p>
          <a:p>
            <a:pPr marL="199390" lvl="0" indent="-171450" algn="l" rtl="0">
              <a:spcBef>
                <a:spcPts val="0"/>
              </a:spcBef>
              <a:spcAft>
                <a:spcPts val="0"/>
              </a:spcAft>
              <a:buSzPts val="1000"/>
              <a:buFontTx/>
              <a:buChar char="-"/>
            </a:pPr>
            <a:r>
              <a:rPr lang="en-US" noProof="0" dirty="0"/>
              <a:t>Riot API research and data management plan were worked on, though the latter is still ongoing.</a:t>
            </a:r>
          </a:p>
          <a:p>
            <a:pPr marL="199390" lvl="0" indent="-171450" algn="l" rtl="0">
              <a:spcBef>
                <a:spcPts val="0"/>
              </a:spcBef>
              <a:spcAft>
                <a:spcPts val="0"/>
              </a:spcAft>
              <a:buSzPts val="1000"/>
              <a:buFontTx/>
              <a:buChar char="-"/>
            </a:pPr>
            <a:r>
              <a:rPr lang="en-US" noProof="0" dirty="0"/>
              <a:t>Prepared questions for interviews but faced delays in this task.</a:t>
            </a:r>
          </a:p>
          <a:p>
            <a:pPr marL="199390" lvl="0" indent="-171450" algn="l" rtl="0">
              <a:spcBef>
                <a:spcPts val="0"/>
              </a:spcBef>
              <a:spcAft>
                <a:spcPts val="0"/>
              </a:spcAft>
              <a:buSzPts val="1000"/>
              <a:buFontTx/>
              <a:buChar char="-"/>
            </a:pPr>
            <a:r>
              <a:rPr lang="en-US" noProof="0" dirty="0"/>
              <a:t>Conducted several team meetings and worked on worklogs and Trello.</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sz="900" noProof="0" dirty="0"/>
              <a:t>How did the week go?</a:t>
            </a:r>
          </a:p>
          <a:p>
            <a:pPr marL="27940" lvl="0" indent="0" algn="l" rtl="0">
              <a:spcBef>
                <a:spcPts val="0"/>
              </a:spcBef>
              <a:spcAft>
                <a:spcPts val="0"/>
              </a:spcAft>
              <a:buSzPts val="1000"/>
              <a:buNone/>
            </a:pPr>
            <a:r>
              <a:rPr lang="en-US" sz="900" noProof="0" dirty="0"/>
              <a:t>Overall, the week was productive. Most tasks were completed, though some were delayed, particularly the interview questions and data management plan.</a:t>
            </a:r>
          </a:p>
          <a:p>
            <a:pPr marL="27940" lvl="0" indent="0" algn="l" rtl="0">
              <a:spcBef>
                <a:spcPts val="0"/>
              </a:spcBef>
              <a:spcAft>
                <a:spcPts val="0"/>
              </a:spcAft>
              <a:buSzPts val="1000"/>
              <a:buNone/>
            </a:pPr>
            <a:endParaRPr lang="en-US" sz="900" noProof="0" dirty="0"/>
          </a:p>
          <a:p>
            <a:pPr marL="182880" lvl="0" indent="-154940" algn="l" rtl="0">
              <a:spcBef>
                <a:spcPts val="0"/>
              </a:spcBef>
              <a:spcAft>
                <a:spcPts val="0"/>
              </a:spcAft>
              <a:buSzPts val="1000"/>
              <a:buChar char="●"/>
            </a:pPr>
            <a:r>
              <a:rPr lang="en-US" sz="900" noProof="0" dirty="0"/>
              <a:t>What went well?</a:t>
            </a:r>
          </a:p>
          <a:p>
            <a:pPr marL="199390" lvl="0" indent="-171450" algn="l" rtl="0">
              <a:spcBef>
                <a:spcPts val="0"/>
              </a:spcBef>
              <a:spcAft>
                <a:spcPts val="0"/>
              </a:spcAft>
              <a:buSzPts val="1000"/>
              <a:buFontTx/>
              <a:buChar char="-"/>
            </a:pPr>
            <a:r>
              <a:rPr lang="en-US" sz="900" noProof="0" dirty="0"/>
              <a:t>Presentation and workshops: These were completed as scheduled and contributed to your learning.</a:t>
            </a:r>
          </a:p>
          <a:p>
            <a:pPr marL="199390" lvl="0" indent="-171450" algn="l" rtl="0">
              <a:spcBef>
                <a:spcPts val="0"/>
              </a:spcBef>
              <a:spcAft>
                <a:spcPts val="0"/>
              </a:spcAft>
              <a:buSzPts val="1000"/>
              <a:buFontTx/>
              <a:buChar char="-"/>
            </a:pPr>
            <a:r>
              <a:rPr lang="en-US" sz="900" noProof="0" dirty="0"/>
              <a:t>Team meetings and collaboration were productive.</a:t>
            </a:r>
          </a:p>
          <a:p>
            <a:pPr marL="199390" lvl="0" indent="-171450" algn="l" rtl="0">
              <a:spcBef>
                <a:spcPts val="0"/>
              </a:spcBef>
              <a:spcAft>
                <a:spcPts val="0"/>
              </a:spcAft>
              <a:buSzPts val="1000"/>
              <a:buFontTx/>
              <a:buChar char="-"/>
            </a:pPr>
            <a:r>
              <a:rPr lang="en-US" sz="900" noProof="0" dirty="0"/>
              <a:t>Worklog and Trello updates were managed well.</a:t>
            </a:r>
          </a:p>
          <a:p>
            <a:pPr marL="182880" lvl="0" indent="-154940" algn="l" rtl="0">
              <a:spcBef>
                <a:spcPts val="0"/>
              </a:spcBef>
              <a:spcAft>
                <a:spcPts val="0"/>
              </a:spcAft>
              <a:buSzPts val="1000"/>
              <a:buChar char="●"/>
            </a:pPr>
            <a:endParaRPr lang="en-US" sz="900" noProof="0" dirty="0"/>
          </a:p>
          <a:p>
            <a:pPr marL="182880" lvl="0" indent="-154940" algn="l" rtl="0">
              <a:spcBef>
                <a:spcPts val="0"/>
              </a:spcBef>
              <a:spcAft>
                <a:spcPts val="0"/>
              </a:spcAft>
              <a:buSzPts val="1000"/>
              <a:buChar char="●"/>
            </a:pPr>
            <a:r>
              <a:rPr lang="en-US" sz="900" noProof="0" dirty="0"/>
              <a:t>What didn’t go so well?</a:t>
            </a:r>
          </a:p>
          <a:p>
            <a:pPr marL="199390" lvl="0" indent="-171450" algn="l" rtl="0">
              <a:spcBef>
                <a:spcPts val="0"/>
              </a:spcBef>
              <a:spcAft>
                <a:spcPts val="0"/>
              </a:spcAft>
              <a:buSzPts val="1000"/>
              <a:buFontTx/>
              <a:buChar char="-"/>
            </a:pPr>
            <a:r>
              <a:rPr lang="en-US" sz="900" noProof="0" dirty="0"/>
              <a:t>Interview questions were delayed.</a:t>
            </a:r>
          </a:p>
          <a:p>
            <a:pPr marL="199390" lvl="0" indent="-171450" algn="l" rtl="0">
              <a:spcBef>
                <a:spcPts val="0"/>
              </a:spcBef>
              <a:spcAft>
                <a:spcPts val="0"/>
              </a:spcAft>
              <a:buSzPts val="1000"/>
              <a:buFontTx/>
              <a:buChar char="-"/>
            </a:pPr>
            <a:r>
              <a:rPr lang="en-US" sz="900" noProof="0" dirty="0"/>
              <a:t>The data management plan is still in progress, requiring more time than anticipated.</a:t>
            </a:r>
          </a:p>
          <a:p>
            <a:pPr marL="182880" lvl="0" indent="-154940" algn="l" rtl="0">
              <a:spcBef>
                <a:spcPts val="0"/>
              </a:spcBef>
              <a:spcAft>
                <a:spcPts val="0"/>
              </a:spcAft>
              <a:buSzPts val="1000"/>
              <a:buChar char="●"/>
            </a:pPr>
            <a:endParaRPr lang="en-US" sz="900" noProof="0" dirty="0"/>
          </a:p>
          <a:p>
            <a:pPr marL="182880" lvl="0" indent="-154940" algn="l" rtl="0">
              <a:spcBef>
                <a:spcPts val="0"/>
              </a:spcBef>
              <a:spcAft>
                <a:spcPts val="0"/>
              </a:spcAft>
              <a:buSzPts val="1000"/>
              <a:buChar char="●"/>
            </a:pPr>
            <a:r>
              <a:rPr lang="en-US" sz="900" noProof="0" dirty="0"/>
              <a:t>What did you learn?</a:t>
            </a:r>
          </a:p>
          <a:p>
            <a:pPr marL="199390" lvl="0" indent="-171450" algn="l" rtl="0">
              <a:spcBef>
                <a:spcPts val="0"/>
              </a:spcBef>
              <a:spcAft>
                <a:spcPts val="0"/>
              </a:spcAft>
              <a:buSzPts val="1000"/>
              <a:buFontTx/>
              <a:buChar char="-"/>
            </a:pPr>
            <a:r>
              <a:rPr lang="en-US" sz="900" noProof="0" dirty="0"/>
              <a:t>Task management: Certain tasks (like the data management plan) might take more time than expected and should be broken into smaller chunks.</a:t>
            </a:r>
          </a:p>
          <a:p>
            <a:pPr marL="199390" lvl="0" indent="-171450" algn="l" rtl="0">
              <a:spcBef>
                <a:spcPts val="0"/>
              </a:spcBef>
              <a:spcAft>
                <a:spcPts val="0"/>
              </a:spcAft>
              <a:buSzPts val="1000"/>
              <a:buFontTx/>
              <a:buChar char="-"/>
            </a:pPr>
            <a:r>
              <a:rPr lang="en-US" sz="900" noProof="0" dirty="0"/>
              <a:t>Effective meeting preparation: More planning is needed for interviews and question development.</a:t>
            </a:r>
          </a:p>
          <a:p>
            <a:pPr marL="27940" lvl="0" indent="0" algn="l" rtl="0">
              <a:spcBef>
                <a:spcPts val="0"/>
              </a:spcBef>
              <a:spcAft>
                <a:spcPts val="0"/>
              </a:spcAft>
              <a:buSzPts val="1000"/>
              <a:buNone/>
            </a:pPr>
            <a:endParaRPr lang="en-US" sz="900" noProof="0" dirty="0"/>
          </a:p>
          <a:p>
            <a:pPr marL="182880" lvl="0" indent="-154940" algn="l" rtl="0">
              <a:spcBef>
                <a:spcPts val="0"/>
              </a:spcBef>
              <a:spcAft>
                <a:spcPts val="0"/>
              </a:spcAft>
              <a:buSzPts val="1000"/>
              <a:buChar char="●"/>
            </a:pPr>
            <a:r>
              <a:rPr lang="en-US" sz="900" noProof="0" dirty="0"/>
              <a:t>What could be added as an Action point looking forward to next week?</a:t>
            </a:r>
          </a:p>
          <a:p>
            <a:pPr marL="199390" lvl="0" indent="-171450" algn="l" rtl="0">
              <a:spcBef>
                <a:spcPts val="0"/>
              </a:spcBef>
              <a:spcAft>
                <a:spcPts val="0"/>
              </a:spcAft>
              <a:buSzPts val="1000"/>
              <a:buFontTx/>
              <a:buChar char="-"/>
            </a:pPr>
            <a:r>
              <a:rPr lang="en-US" sz="900" noProof="0" dirty="0"/>
              <a:t>Focus on finishing the data management plan.</a:t>
            </a:r>
          </a:p>
          <a:p>
            <a:pPr marL="199390" lvl="0" indent="-171450" algn="l" rtl="0">
              <a:spcBef>
                <a:spcPts val="0"/>
              </a:spcBef>
              <a:spcAft>
                <a:spcPts val="0"/>
              </a:spcAft>
              <a:buSzPts val="1000"/>
              <a:buFontTx/>
              <a:buChar char="-"/>
            </a:pPr>
            <a:r>
              <a:rPr lang="en-US" sz="900" noProof="0" dirty="0"/>
              <a:t>Allocate more time for interview preparation and question refinement.</a:t>
            </a:r>
          </a:p>
          <a:p>
            <a:pPr marL="199390" lvl="0" indent="-171450" algn="l" rtl="0">
              <a:spcBef>
                <a:spcPts val="0"/>
              </a:spcBef>
              <a:spcAft>
                <a:spcPts val="0"/>
              </a:spcAft>
              <a:buSzPts val="1000"/>
              <a:buFontTx/>
              <a:buChar char="-"/>
            </a:pPr>
            <a:r>
              <a:rPr lang="en-US" sz="900" noProof="0" dirty="0"/>
              <a:t>Plan for unexpected delays and create buffer time.</a:t>
            </a:r>
          </a:p>
          <a:p>
            <a:pPr marL="27940" lvl="0" indent="0" algn="l" rtl="0">
              <a:spcBef>
                <a:spcPts val="0"/>
              </a:spcBef>
              <a:spcAft>
                <a:spcPts val="0"/>
              </a:spcAft>
              <a:buSzPts val="1000"/>
              <a:buNone/>
            </a:pPr>
            <a:endParaRPr lang="en-US" noProof="0"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4</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3399973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4 -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4</a:t>
            </a:r>
          </a:p>
        </p:txBody>
      </p:sp>
    </p:spTree>
    <p:extLst>
      <p:ext uri="{BB962C8B-B14F-4D97-AF65-F5344CB8AC3E}">
        <p14:creationId xmlns:p14="http://schemas.microsoft.com/office/powerpoint/2010/main" val="33669520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5 -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Finish all the data </a:t>
            </a:r>
            <a:r>
              <a:rPr lang="en-US" noProof="0" dirty="0" err="1"/>
              <a:t>ehtic</a:t>
            </a:r>
            <a:r>
              <a:rPr lang="en-US" noProof="0" dirty="0"/>
              <a:t> requirements</a:t>
            </a:r>
          </a:p>
          <a:p>
            <a:pPr marL="199390" lvl="0" indent="-171450" algn="l" rtl="0">
              <a:spcBef>
                <a:spcPts val="0"/>
              </a:spcBef>
              <a:spcAft>
                <a:spcPts val="0"/>
              </a:spcAft>
              <a:buSzPts val="1000"/>
              <a:buFontTx/>
              <a:buChar char="-"/>
            </a:pPr>
            <a:r>
              <a:rPr lang="en-US" noProof="0" dirty="0"/>
              <a:t>Make questions for interviews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27940" lvl="0" indent="0" algn="l" rtl="0">
              <a:spcBef>
                <a:spcPts val="0"/>
              </a:spcBef>
              <a:spcAft>
                <a:spcPts val="0"/>
              </a:spcAft>
              <a:buSzPts val="1000"/>
              <a:buNone/>
            </a:pPr>
            <a:r>
              <a:rPr lang="en-US" noProof="0" dirty="0"/>
              <a:t>- Revised and updated the learning log based on feedback.</a:t>
            </a:r>
          </a:p>
          <a:p>
            <a:pPr marL="27940" lvl="0" indent="0" algn="l" rtl="0">
              <a:spcBef>
                <a:spcPts val="0"/>
              </a:spcBef>
              <a:spcAft>
                <a:spcPts val="0"/>
              </a:spcAft>
              <a:buSzPts val="1000"/>
              <a:buNone/>
            </a:pPr>
            <a:r>
              <a:rPr lang="en-US" noProof="0" dirty="0"/>
              <a:t>- Worked on KPI research, including looking into dashboard ratings.</a:t>
            </a:r>
          </a:p>
          <a:p>
            <a:pPr marL="27940" lvl="0" indent="0" algn="l" rtl="0">
              <a:spcBef>
                <a:spcPts val="0"/>
              </a:spcBef>
              <a:spcAft>
                <a:spcPts val="0"/>
              </a:spcAft>
              <a:buSzPts val="1000"/>
              <a:buNone/>
            </a:pPr>
            <a:r>
              <a:rPr lang="en-US" noProof="0" dirty="0"/>
              <a:t>- Finalized the DMP document.</a:t>
            </a:r>
          </a:p>
          <a:p>
            <a:pPr marL="27940" lvl="0" indent="0" algn="l" rtl="0">
              <a:spcBef>
                <a:spcPts val="0"/>
              </a:spcBef>
              <a:spcAft>
                <a:spcPts val="0"/>
              </a:spcAft>
              <a:buSzPts val="1000"/>
              <a:buNone/>
            </a:pPr>
            <a:r>
              <a:rPr lang="en-US" noProof="0" dirty="0"/>
              <a:t>- Created and revised interview questions.</a:t>
            </a:r>
          </a:p>
          <a:p>
            <a:pPr marL="27940" lvl="0" indent="0" algn="l" rtl="0">
              <a:spcBef>
                <a:spcPts val="0"/>
              </a:spcBef>
              <a:spcAft>
                <a:spcPts val="0"/>
              </a:spcAft>
              <a:buSzPts val="1000"/>
              <a:buNone/>
            </a:pPr>
            <a:r>
              <a:rPr lang="en-US" noProof="0" dirty="0"/>
              <a:t>- Attended several team meetings, and presentations.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27940" lvl="0" indent="0" algn="l" rtl="0">
              <a:spcBef>
                <a:spcPts val="0"/>
              </a:spcBef>
              <a:spcAft>
                <a:spcPts val="0"/>
              </a:spcAft>
              <a:buSzPts val="1000"/>
              <a:buNone/>
            </a:pPr>
            <a:r>
              <a:rPr lang="en-US" noProof="0" dirty="0"/>
              <a:t>The week was productive, with a strong focus on research and preparing for future tasks. Most tasks were completed within planned hours, with minimal delays.</a:t>
            </a:r>
            <a:br>
              <a:rPr lang="en-US" noProof="0" dirty="0"/>
            </a:b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Successfully received and incorporated feedback into documents.</a:t>
            </a:r>
          </a:p>
          <a:p>
            <a:pPr marL="27940" lvl="0" indent="0" algn="l" rtl="0">
              <a:spcBef>
                <a:spcPts val="0"/>
              </a:spcBef>
              <a:spcAft>
                <a:spcPts val="0"/>
              </a:spcAft>
              <a:buSzPts val="1000"/>
              <a:buNone/>
            </a:pPr>
            <a:r>
              <a:rPr lang="en-US" noProof="0" dirty="0"/>
              <a:t>Attended all meetings, including presentations from other groups, which helped gain new insights.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There was a minor issue with KPI research that took slightly more time than anticipated. Managing multiple tasks throughout the week was challenging but manageable.</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Improved understanding of KPIs and their relevance to the project.</a:t>
            </a:r>
          </a:p>
          <a:p>
            <a:pPr marL="27940" lvl="0" indent="0" algn="l" rtl="0">
              <a:spcBef>
                <a:spcPts val="0"/>
              </a:spcBef>
              <a:spcAft>
                <a:spcPts val="0"/>
              </a:spcAft>
              <a:buSzPts val="1000"/>
              <a:buNone/>
            </a:pPr>
            <a:r>
              <a:rPr lang="en-US" noProof="0" dirty="0"/>
              <a:t>Gained experience in creating effective interview questions.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Streamline research efforts to manage time more effectively.</a:t>
            </a:r>
          </a:p>
          <a:p>
            <a:pPr marL="27940" lvl="0" indent="0" algn="l" rtl="0">
              <a:spcBef>
                <a:spcPts val="0"/>
              </a:spcBef>
              <a:spcAft>
                <a:spcPts val="0"/>
              </a:spcAft>
              <a:buSzPts val="1000"/>
              <a:buNone/>
            </a:pPr>
            <a:r>
              <a:rPr lang="en-US" noProof="0" dirty="0"/>
              <a:t>Focus on data gathering from interviews and improving KPI documentation.</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5</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2683140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5 -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[Bram H.]</a:t>
            </a:r>
            <a:r>
              <a:rPr lang="en-US" noProof="0" dirty="0"/>
              <a:t> Feedback</a:t>
            </a:r>
          </a:p>
          <a:p>
            <a:pPr marL="182880" lvl="0" indent="-154940" algn="l" rtl="0">
              <a:spcBef>
                <a:spcPts val="0"/>
              </a:spcBef>
              <a:spcAft>
                <a:spcPts val="0"/>
              </a:spcAft>
              <a:buSzPts val="1000"/>
              <a:buChar char="●"/>
            </a:pPr>
            <a:endParaRPr lang="en-US" noProof="0" dirty="0"/>
          </a:p>
          <a:p>
            <a:pPr marL="27940" lvl="0" indent="0" algn="l" rtl="0">
              <a:spcBef>
                <a:spcPts val="0"/>
              </a:spcBef>
              <a:spcAft>
                <a:spcPts val="0"/>
              </a:spcAft>
              <a:buSzPts val="1000"/>
              <a:buNone/>
            </a:pPr>
            <a:r>
              <a:rPr lang="en-US" noProof="0" dirty="0"/>
              <a:t>SMARTER goals are good, it however should became a little more clear in what social skills you want to improve upon.</a:t>
            </a:r>
          </a:p>
          <a:p>
            <a:pPr marL="27940" lvl="0" indent="0" algn="l" rtl="0">
              <a:spcBef>
                <a:spcPts val="0"/>
              </a:spcBef>
              <a:spcAft>
                <a:spcPts val="0"/>
              </a:spcAft>
              <a:buSzPts val="1000"/>
              <a:buNone/>
            </a:pPr>
            <a:endParaRPr lang="en-US" noProof="0" dirty="0"/>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5</a:t>
            </a:r>
          </a:p>
        </p:txBody>
      </p:sp>
    </p:spTree>
    <p:extLst>
      <p:ext uri="{BB962C8B-B14F-4D97-AF65-F5344CB8AC3E}">
        <p14:creationId xmlns:p14="http://schemas.microsoft.com/office/powerpoint/2010/main" val="1600689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6 -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Conduct interviews with coaches and gather information.</a:t>
            </a:r>
          </a:p>
          <a:p>
            <a:pPr marL="199390" lvl="0" indent="-171450" algn="l" rtl="0">
              <a:spcBef>
                <a:spcPts val="0"/>
              </a:spcBef>
              <a:spcAft>
                <a:spcPts val="0"/>
              </a:spcAft>
              <a:buSzPts val="1000"/>
              <a:buFontTx/>
              <a:buChar char="-"/>
            </a:pPr>
            <a:r>
              <a:rPr lang="en-US" noProof="0" dirty="0"/>
              <a:t>Research and understand the Riot API for data integration.</a:t>
            </a:r>
          </a:p>
          <a:p>
            <a:pPr marL="199390" lvl="0" indent="-171450" algn="l" rtl="0">
              <a:spcBef>
                <a:spcPts val="0"/>
              </a:spcBef>
              <a:spcAft>
                <a:spcPts val="0"/>
              </a:spcAft>
              <a:buSzPts val="1000"/>
              <a:buFontTx/>
              <a:buChar char="-"/>
            </a:pPr>
            <a:r>
              <a:rPr lang="en-US" noProof="0" dirty="0"/>
              <a:t>Prepare and attend team meetings to discuss project progress.</a:t>
            </a:r>
            <a:br>
              <a:rPr lang="en-US" noProof="0" dirty="0"/>
            </a:br>
            <a:endParaRPr lang="en-US" noProof="0" dirty="0"/>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27940" lvl="0" indent="0" algn="l" rtl="0">
              <a:spcBef>
                <a:spcPts val="0"/>
              </a:spcBef>
              <a:spcAft>
                <a:spcPts val="0"/>
              </a:spcAft>
              <a:buSzPts val="1000"/>
              <a:buNone/>
            </a:pPr>
            <a:r>
              <a:rPr lang="en-US" noProof="0" dirty="0"/>
              <a:t>- Completed interviews with several coaches, including Head Coach </a:t>
            </a:r>
            <a:r>
              <a:rPr lang="en-US" noProof="0" dirty="0" err="1"/>
              <a:t>Itopito</a:t>
            </a:r>
            <a:r>
              <a:rPr lang="en-US" noProof="0" dirty="0"/>
              <a:t> and Coach </a:t>
            </a:r>
            <a:r>
              <a:rPr lang="en-US" noProof="0" dirty="0" err="1"/>
              <a:t>Fian</a:t>
            </a:r>
            <a:r>
              <a:rPr lang="en-US" noProof="0" dirty="0"/>
              <a:t>.</a:t>
            </a:r>
          </a:p>
          <a:p>
            <a:pPr marL="27940" lvl="0" indent="0" algn="l" rtl="0">
              <a:spcBef>
                <a:spcPts val="0"/>
              </a:spcBef>
              <a:spcAft>
                <a:spcPts val="0"/>
              </a:spcAft>
              <a:buSzPts val="1000"/>
              <a:buNone/>
            </a:pPr>
            <a:r>
              <a:rPr lang="en-US" noProof="0" dirty="0"/>
              <a:t>- Conducted research on OBS and Riot API.</a:t>
            </a:r>
          </a:p>
          <a:p>
            <a:pPr marL="27940" lvl="0" indent="0" algn="l" rtl="0">
              <a:spcBef>
                <a:spcPts val="0"/>
              </a:spcBef>
              <a:spcAft>
                <a:spcPts val="0"/>
              </a:spcAft>
              <a:buSzPts val="1000"/>
              <a:buNone/>
            </a:pPr>
            <a:r>
              <a:rPr lang="en-US" noProof="0" dirty="0"/>
              <a:t>- Collected information from interviews to begin data analysis.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This week was productive, with successful interviews and significant research on necessary tools like OBS and Riot API.</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Interviews went smoothly, and useful information was gathered.</a:t>
            </a:r>
          </a:p>
          <a:p>
            <a:pPr marL="27940" lvl="0" indent="0" algn="l" rtl="0">
              <a:spcBef>
                <a:spcPts val="0"/>
              </a:spcBef>
              <a:spcAft>
                <a:spcPts val="0"/>
              </a:spcAft>
              <a:buSzPts val="1000"/>
              <a:buNone/>
            </a:pPr>
            <a:r>
              <a:rPr lang="en-US" noProof="0" dirty="0"/>
              <a:t>Team meetings were productive and helped align on project goals.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Some delays, particularly in gathering data and understanding it.</a:t>
            </a:r>
          </a:p>
          <a:p>
            <a:pPr marL="27940" lvl="0" indent="0" algn="l" rtl="0">
              <a:spcBef>
                <a:spcPts val="0"/>
              </a:spcBef>
              <a:spcAft>
                <a:spcPts val="0"/>
              </a:spcAft>
              <a:buSzPts val="1000"/>
              <a:buNone/>
            </a:pPr>
            <a:r>
              <a:rPr lang="en-US" noProof="0" dirty="0"/>
              <a:t>Data understanding task took more time than planned, requiring additional focus next week.</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Enhanced understanding of OBS and Riot API, which are essential tools for the project. Gained insights from coaches' interviews, which will be useful for performance analysis.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Dedicate more time to data analysis to ensure accurate insights.</a:t>
            </a:r>
          </a:p>
          <a:p>
            <a:pPr marL="27940" lvl="0" indent="0" algn="l" rtl="0">
              <a:spcBef>
                <a:spcPts val="0"/>
              </a:spcBef>
              <a:spcAft>
                <a:spcPts val="0"/>
              </a:spcAft>
              <a:buSzPts val="1000"/>
              <a:buNone/>
            </a:pPr>
            <a:r>
              <a:rPr lang="en-US" noProof="0" dirty="0"/>
              <a:t>Prepare a structured plan for managing interviews and integrating findings.</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6</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2423163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3"/>
          <p:cNvSpPr txBox="1">
            <a:spLocks noGrp="1"/>
          </p:cNvSpPr>
          <p:nvPr>
            <p:ph type="title"/>
          </p:nvPr>
        </p:nvSpPr>
        <p:spPr>
          <a:xfrm>
            <a:off x="182880" y="2926080"/>
            <a:ext cx="2743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How To Use</a:t>
            </a:r>
          </a:p>
          <a:p>
            <a:pPr marL="0" lvl="0" indent="0" algn="ctr" rtl="0">
              <a:spcBef>
                <a:spcPts val="0"/>
              </a:spcBef>
              <a:spcAft>
                <a:spcPts val="0"/>
              </a:spcAft>
              <a:buNone/>
            </a:pPr>
            <a:r>
              <a:rPr lang="en-US" noProof="0" dirty="0"/>
              <a:t>This Template</a:t>
            </a:r>
          </a:p>
        </p:txBody>
      </p:sp>
      <p:sp>
        <p:nvSpPr>
          <p:cNvPr id="102" name="Google Shape;102;p13"/>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As a student at Breda University of Applied Sciences studying to become a professional, you are required to provide evidence that demonstrates your professional learning and growth during the block. This template is intended to provide you with a well-structured and </a:t>
            </a:r>
            <a:r>
              <a:rPr lang="en-US" noProof="0" dirty="0" err="1"/>
              <a:t>organised</a:t>
            </a:r>
            <a:r>
              <a:rPr lang="en-US" noProof="0" dirty="0"/>
              <a:t> format for doing this effectively. Keep in mind that certain competencies may require you to update your evidence every week, and others may have only be relevant during a particular week or two.</a:t>
            </a:r>
          </a:p>
          <a:p>
            <a:pPr marL="0" lvl="0" indent="0" algn="l" rtl="0">
              <a:spcBef>
                <a:spcPts val="800"/>
              </a:spcBef>
              <a:spcAft>
                <a:spcPts val="0"/>
              </a:spcAft>
              <a:buNone/>
            </a:pPr>
            <a:endParaRPr lang="en-US" noProof="0" dirty="0"/>
          </a:p>
          <a:p>
            <a:pPr marL="0" lvl="0" indent="0" algn="l" rtl="0">
              <a:spcBef>
                <a:spcPts val="800"/>
              </a:spcBef>
              <a:spcAft>
                <a:spcPts val="0"/>
              </a:spcAft>
              <a:buNone/>
            </a:pPr>
            <a:r>
              <a:rPr lang="en-US" noProof="0" dirty="0"/>
              <a:t>With the evidence you present here teachers should get a clear and comprehensive overview of your progress, how you’ve engaged with feedback, as well as your general attitude and performance as a student and as an aspiring professional developer.</a:t>
            </a:r>
          </a:p>
          <a:p>
            <a:pPr marL="0" lvl="0" indent="0" algn="l" rtl="0">
              <a:spcBef>
                <a:spcPts val="800"/>
              </a:spcBef>
              <a:spcAft>
                <a:spcPts val="0"/>
              </a:spcAft>
              <a:buNone/>
            </a:pPr>
            <a:endParaRPr lang="en-US" noProof="0" dirty="0"/>
          </a:p>
          <a:p>
            <a:pPr marL="0" lvl="0" indent="0" algn="l" rtl="0">
              <a:spcBef>
                <a:spcPts val="800"/>
              </a:spcBef>
              <a:spcAft>
                <a:spcPts val="0"/>
              </a:spcAft>
              <a:buNone/>
            </a:pPr>
            <a:r>
              <a:rPr lang="en-US" noProof="0" dirty="0"/>
              <a:t>Note that number and size of text boxes and how they are organized on each slide may be modified as needed. It is up to you to decide what layout is most effective for the content you are providing. You may also add slides if needed, but try to be as economical as possible, i.e. quality over quantity. Focus on the things that are the most significant and meaningful.</a:t>
            </a:r>
          </a:p>
          <a:p>
            <a:pPr marL="0" lvl="0" indent="0" algn="l" rtl="0">
              <a:spcBef>
                <a:spcPts val="800"/>
              </a:spcBef>
              <a:spcAft>
                <a:spcPts val="0"/>
              </a:spcAft>
              <a:buNone/>
            </a:pPr>
            <a:endParaRPr lang="en-US" noProof="0" dirty="0"/>
          </a:p>
          <a:p>
            <a:pPr marL="0" lvl="0" indent="0" algn="l" rtl="0">
              <a:spcBef>
                <a:spcPts val="800"/>
              </a:spcBef>
              <a:spcAft>
                <a:spcPts val="800"/>
              </a:spcAft>
              <a:buNone/>
            </a:pPr>
            <a:r>
              <a:rPr lang="en-US" noProof="0" dirty="0"/>
              <a:t>You are also free to </a:t>
            </a:r>
            <a:r>
              <a:rPr lang="en-US" noProof="0" dirty="0" err="1"/>
              <a:t>stylise</a:t>
            </a:r>
            <a:r>
              <a:rPr lang="en-US" noProof="0" dirty="0"/>
              <a:t> this template to improve the graphic design and visual appeal, but please remember its purpose: to provide evidence of your progress towards becoming a professional developer. Changes should only enhance and extend the information, and may never subtract. I.e. do not delete anything or change the order of things. If in doubt, seek approval from your teachers!</a:t>
            </a:r>
          </a:p>
        </p:txBody>
      </p:sp>
      <p:pic>
        <p:nvPicPr>
          <p:cNvPr id="1026" name="Picture 2" descr="Artificial intelligence brain">
            <a:extLst>
              <a:ext uri="{FF2B5EF4-FFF2-40B4-BE49-F238E27FC236}">
                <a16:creationId xmlns:a16="http://schemas.microsoft.com/office/drawing/2014/main" id="{31E76062-B307-B28D-6D09-6AB7455F1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4" y="453863"/>
            <a:ext cx="3102126" cy="16152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6 -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6</a:t>
            </a:r>
          </a:p>
        </p:txBody>
      </p:sp>
    </p:spTree>
    <p:extLst>
      <p:ext uri="{BB962C8B-B14F-4D97-AF65-F5344CB8AC3E}">
        <p14:creationId xmlns:p14="http://schemas.microsoft.com/office/powerpoint/2010/main" val="23978758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7 -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Research optimal storage sizes for OBS recordings and finalize settings.</a:t>
            </a:r>
          </a:p>
          <a:p>
            <a:pPr marL="199390" lvl="0" indent="-171450" algn="l" rtl="0">
              <a:spcBef>
                <a:spcPts val="0"/>
              </a:spcBef>
              <a:spcAft>
                <a:spcPts val="0"/>
              </a:spcAft>
              <a:buSzPts val="1000"/>
              <a:buFontTx/>
              <a:buChar char="-"/>
            </a:pPr>
            <a:r>
              <a:rPr lang="en-US" noProof="0" dirty="0"/>
              <a:t>Work on ideas for the dashboard and start preparing a presentation.</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27940" lvl="0" indent="0" algn="l" rtl="0">
              <a:spcBef>
                <a:spcPts val="0"/>
              </a:spcBef>
              <a:spcAft>
                <a:spcPts val="0"/>
              </a:spcAft>
              <a:buSzPts val="1000"/>
              <a:buNone/>
            </a:pPr>
            <a:r>
              <a:rPr lang="en-US" noProof="0" dirty="0"/>
              <a:t>- Held team meetings, researched OBS storage and settings, and began creating dashboard ideas.</a:t>
            </a:r>
          </a:p>
          <a:p>
            <a:pPr marL="27940" lvl="0" indent="0" algn="l" rtl="0">
              <a:spcBef>
                <a:spcPts val="0"/>
              </a:spcBef>
              <a:spcAft>
                <a:spcPts val="0"/>
              </a:spcAft>
              <a:buSzPts val="1000"/>
              <a:buNone/>
            </a:pPr>
            <a:r>
              <a:rPr lang="en-US" noProof="0" dirty="0"/>
              <a:t>- Progressed on the presentation for stakeholders.</a:t>
            </a:r>
          </a:p>
          <a:p>
            <a:pPr marL="27940" lvl="0" indent="0" algn="l" rtl="0">
              <a:spcBef>
                <a:spcPts val="0"/>
              </a:spcBef>
              <a:spcAft>
                <a:spcPts val="0"/>
              </a:spcAft>
              <a:buSzPts val="1000"/>
              <a:buNone/>
            </a:pPr>
            <a:r>
              <a:rPr lang="en-US" noProof="0" dirty="0"/>
              <a:t>- Conducted additional research for dashboard and OBS settings.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was well-organized and allowed for productive meetings, research, and documentation work.</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Successfully completed OBS research and made decisions on settings for project needs. Ideas for the dashboard started to take shape.</a:t>
            </a:r>
          </a:p>
          <a:p>
            <a:pPr marL="27940" lvl="0" indent="0" algn="l" rtl="0">
              <a:spcBef>
                <a:spcPts val="0"/>
              </a:spcBef>
              <a:spcAft>
                <a:spcPts val="0"/>
              </a:spcAft>
              <a:buSzPts val="1000"/>
              <a:buNone/>
            </a:pPr>
            <a:r>
              <a:rPr lang="en-US" noProof="0" dirty="0"/>
              <a:t>Team feedback sessions were beneficial and helped clarify next steps.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Some tasks like virtual cameras and flowchart development were delayed, requiring follow-up.</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Learned effective techniques for optimizing OBS settings and storage management. Gained insights into presentation preparation for communicating project updates.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Finalize delayed tasks like virtual cameras and flowchart. Focus on completing and rehearsing the presentation for stakeholders.</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7</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9025466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7 -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182880" lvl="0" indent="-154940" algn="l" rtl="0">
              <a:spcBef>
                <a:spcPts val="0"/>
              </a:spcBef>
              <a:spcAft>
                <a:spcPts val="0"/>
              </a:spcAft>
              <a:buSzPts val="1000"/>
              <a:buChar char="●"/>
            </a:pPr>
            <a:endParaRPr lang="en-US" noProof="0" dirty="0"/>
          </a:p>
          <a:p>
            <a:pPr marL="27940" lvl="0" indent="0" algn="l" rtl="0">
              <a:spcBef>
                <a:spcPts val="0"/>
              </a:spcBef>
              <a:spcAft>
                <a:spcPts val="0"/>
              </a:spcAft>
              <a:buSzPts val="1000"/>
              <a:buNone/>
            </a:pPr>
            <a:r>
              <a:rPr lang="en-US" noProof="0" dirty="0"/>
              <a:t>Look into types of different </a:t>
            </a:r>
            <a:r>
              <a:rPr lang="en-US" noProof="0" dirty="0" err="1"/>
              <a:t>qualititave</a:t>
            </a:r>
            <a:r>
              <a:rPr lang="en-US" noProof="0" dirty="0"/>
              <a:t> research types</a:t>
            </a:r>
          </a:p>
          <a:p>
            <a:pPr marL="27940" lvl="0" indent="0" algn="l" rtl="0">
              <a:spcBef>
                <a:spcPts val="0"/>
              </a:spcBef>
              <a:spcAft>
                <a:spcPts val="0"/>
              </a:spcAft>
              <a:buSzPts val="1000"/>
              <a:buNone/>
            </a:pPr>
            <a:endParaRPr lang="en-US" noProof="0" dirty="0"/>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endParaRPr lang="en-US" noProof="0" dirty="0"/>
          </a:p>
          <a:p>
            <a:pPr marL="0" lvl="0" indent="0" algn="l" rtl="0">
              <a:spcBef>
                <a:spcPts val="800"/>
              </a:spcBef>
              <a:spcAft>
                <a:spcPts val="800"/>
              </a:spcAft>
              <a:buNone/>
            </a:pPr>
            <a:r>
              <a:rPr lang="en-US" noProof="0" dirty="0"/>
              <a:t>Response</a:t>
            </a:r>
          </a:p>
          <a:p>
            <a:pPr marL="0" lvl="0" indent="0" algn="l" rtl="0">
              <a:spcBef>
                <a:spcPts val="800"/>
              </a:spcBef>
              <a:spcAft>
                <a:spcPts val="800"/>
              </a:spcAft>
              <a:buNone/>
            </a:pPr>
            <a:endParaRPr lang="en-US" noProof="0" dirty="0"/>
          </a:p>
          <a:p>
            <a:pPr marL="0" lvl="0" indent="0" algn="l" rtl="0">
              <a:spcBef>
                <a:spcPts val="800"/>
              </a:spcBef>
              <a:spcAft>
                <a:spcPts val="800"/>
              </a:spcAft>
              <a:buNone/>
            </a:pPr>
            <a:endParaRPr lang="en-US" noProof="0"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7</a:t>
            </a:r>
          </a:p>
        </p:txBody>
      </p:sp>
    </p:spTree>
    <p:extLst>
      <p:ext uri="{BB962C8B-B14F-4D97-AF65-F5344CB8AC3E}">
        <p14:creationId xmlns:p14="http://schemas.microsoft.com/office/powerpoint/2010/main" val="6282947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8 -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Conduct research into KPIs. Prepare for and finalize presentation materials. </a:t>
            </a:r>
          </a:p>
          <a:p>
            <a:pPr marL="199390" lvl="0" indent="-171450" algn="l" rtl="0">
              <a:spcBef>
                <a:spcPts val="0"/>
              </a:spcBef>
              <a:spcAft>
                <a:spcPts val="0"/>
              </a:spcAft>
              <a:buSzPts val="1000"/>
              <a:buFontTx/>
              <a:buChar char="-"/>
            </a:pPr>
            <a:r>
              <a:rPr lang="en-US" noProof="0" dirty="0"/>
              <a:t>Set up </a:t>
            </a:r>
            <a:r>
              <a:rPr lang="en-US" noProof="0" dirty="0" err="1"/>
              <a:t>eyetracker</a:t>
            </a:r>
            <a:r>
              <a:rPr lang="en-US" noProof="0" dirty="0"/>
              <a:t>/emotion tracking equipment and gather footage. </a:t>
            </a:r>
          </a:p>
          <a:p>
            <a:pPr marL="199390" lvl="0" indent="-171450" algn="l" rtl="0">
              <a:spcBef>
                <a:spcPts val="0"/>
              </a:spcBef>
              <a:spcAft>
                <a:spcPts val="0"/>
              </a:spcAft>
              <a:buSzPts val="1000"/>
              <a:buFontTx/>
              <a:buChar char="-"/>
            </a:pPr>
            <a:r>
              <a:rPr lang="en-US" noProof="0" dirty="0"/>
              <a:t>Hold team meetings, ensuring all presentation components are ready.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Completed KPI research, set up </a:t>
            </a:r>
            <a:r>
              <a:rPr lang="en-US" noProof="0" dirty="0" err="1"/>
              <a:t>eyetracker</a:t>
            </a:r>
            <a:r>
              <a:rPr lang="en-US" noProof="0" dirty="0"/>
              <a:t>/emotion tracking, and gathered footage. </a:t>
            </a:r>
          </a:p>
          <a:p>
            <a:pPr marL="199390" lvl="0" indent="-171450" algn="l" rtl="0">
              <a:spcBef>
                <a:spcPts val="0"/>
              </a:spcBef>
              <a:spcAft>
                <a:spcPts val="0"/>
              </a:spcAft>
              <a:buSzPts val="1000"/>
              <a:buFontTx/>
              <a:buChar char="-"/>
            </a:pPr>
            <a:r>
              <a:rPr lang="en-US" noProof="0" dirty="0"/>
              <a:t>Held multiple meetings with the team and with Oscar to refine the presentation. </a:t>
            </a:r>
          </a:p>
          <a:p>
            <a:pPr marL="199390" lvl="0" indent="-171450" algn="l" rtl="0">
              <a:spcBef>
                <a:spcPts val="0"/>
              </a:spcBef>
              <a:spcAft>
                <a:spcPts val="0"/>
              </a:spcAft>
              <a:buSzPts val="1000"/>
              <a:buFontTx/>
              <a:buChar char="-"/>
            </a:pPr>
            <a:r>
              <a:rPr lang="en-US" noProof="0" dirty="0"/>
              <a:t>Finished preparing and delivering the presentation.</a:t>
            </a:r>
          </a:p>
          <a:p>
            <a:pPr marL="199390" lvl="0" indent="-171450" algn="l" rtl="0">
              <a:spcBef>
                <a:spcPts val="0"/>
              </a:spcBef>
              <a:spcAft>
                <a:spcPts val="0"/>
              </a:spcAft>
              <a:buSzPts val="1000"/>
              <a:buFontTx/>
              <a:buChar char="-"/>
            </a:pPr>
            <a:r>
              <a:rPr lang="en-US" noProof="0" dirty="0"/>
              <a:t>Collected feedback from the presentation for future improvements.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went smoothly overall. Completed all planned tasks and handled the presentation effectively. The presentation was successful</a:t>
            </a:r>
          </a:p>
          <a:p>
            <a:pPr marL="199390" lvl="0" indent="-171450" algn="l" rtl="0">
              <a:spcBef>
                <a:spcPts val="0"/>
              </a:spcBef>
              <a:spcAft>
                <a:spcPts val="0"/>
              </a:spcAft>
              <a:buSzPts val="1000"/>
              <a:buFontTx/>
              <a:buChar char="-"/>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Completed KPI research, set up </a:t>
            </a:r>
            <a:r>
              <a:rPr lang="en-US" noProof="0" dirty="0" err="1"/>
              <a:t>eyetracker</a:t>
            </a:r>
            <a:r>
              <a:rPr lang="en-US" noProof="0" dirty="0"/>
              <a:t>/emotion tracking, and gathered footage. Discussed some ethics implications with Oscar. </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didn’t go so well? </a:t>
            </a:r>
          </a:p>
          <a:p>
            <a:pPr marL="27940" lvl="0" indent="0" algn="l" rtl="0">
              <a:spcBef>
                <a:spcPts val="0"/>
              </a:spcBef>
              <a:spcAft>
                <a:spcPts val="0"/>
              </a:spcAft>
              <a:buSzPts val="1000"/>
              <a:buNone/>
            </a:pPr>
            <a:r>
              <a:rPr lang="en-US" noProof="0" dirty="0"/>
              <a:t>There were minor adjustments needed for some presentation elements, which took extra time. Managing all aspects of preparation, from equipment setup to presentation, required juggling multiple tasks.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Gained insights into KPI tracking for performance measurement. Improved presentation preparation and delivery skills. Learned the importance of timely feedback for iterative improvement.</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8</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4268202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8 -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8</a:t>
            </a:r>
          </a:p>
        </p:txBody>
      </p:sp>
    </p:spTree>
    <p:extLst>
      <p:ext uri="{BB962C8B-B14F-4D97-AF65-F5344CB8AC3E}">
        <p14:creationId xmlns:p14="http://schemas.microsoft.com/office/powerpoint/2010/main" val="36579777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9 -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Review ethics guidelines from Oscar and work on the DMP</a:t>
            </a:r>
          </a:p>
          <a:p>
            <a:pPr marL="199390" lvl="0" indent="-171450" algn="l" rtl="0">
              <a:spcBef>
                <a:spcPts val="0"/>
              </a:spcBef>
              <a:spcAft>
                <a:spcPts val="0"/>
              </a:spcAft>
              <a:buSzPts val="1000"/>
              <a:buFontTx/>
              <a:buChar char="-"/>
            </a:pPr>
            <a:r>
              <a:rPr lang="en-US" noProof="0" dirty="0"/>
              <a:t>Multi-cam</a:t>
            </a:r>
          </a:p>
          <a:p>
            <a:pPr marL="199390" lvl="0" indent="-171450" algn="l" rtl="0">
              <a:spcBef>
                <a:spcPts val="0"/>
              </a:spcBef>
              <a:spcAft>
                <a:spcPts val="0"/>
              </a:spcAft>
              <a:buSzPts val="1000"/>
              <a:buFontTx/>
              <a:buChar char="-"/>
            </a:pPr>
            <a:r>
              <a:rPr lang="en-US" noProof="0" dirty="0"/>
              <a:t>Feedback session</a:t>
            </a:r>
          </a:p>
          <a:p>
            <a:pPr marL="199390" lvl="0" indent="-171450" algn="l" rtl="0">
              <a:spcBef>
                <a:spcPts val="0"/>
              </a:spcBef>
              <a:spcAft>
                <a:spcPts val="0"/>
              </a:spcAft>
              <a:buSzPts val="1000"/>
              <a:buFontTx/>
              <a:buChar char="-"/>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Reviewed ethics guidelines with Oscar and made progress on the DMP</a:t>
            </a:r>
          </a:p>
          <a:p>
            <a:pPr marL="199390" lvl="0" indent="-171450" algn="l" rtl="0">
              <a:spcBef>
                <a:spcPts val="0"/>
              </a:spcBef>
              <a:spcAft>
                <a:spcPts val="0"/>
              </a:spcAft>
              <a:buSzPts val="1000"/>
              <a:buFontTx/>
              <a:buChar char="-"/>
            </a:pPr>
            <a:r>
              <a:rPr lang="en-US" noProof="0" dirty="0"/>
              <a:t>Have the virtual camera script</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27940" lvl="0" indent="0" algn="l" rtl="0">
              <a:spcBef>
                <a:spcPts val="0"/>
              </a:spcBef>
              <a:spcAft>
                <a:spcPts val="0"/>
              </a:spcAft>
              <a:buSzPts val="1000"/>
              <a:buNone/>
            </a:pPr>
            <a:r>
              <a:rPr lang="en-US" noProof="0" dirty="0"/>
              <a:t>- This week went fine overall, things could be better though after reflecting on it.</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 The script for the virtual cam is done. Have done a lot of reading for the different content </a:t>
            </a:r>
            <a:r>
              <a:rPr lang="en-US" noProof="0" dirty="0" err="1"/>
              <a:t>ive</a:t>
            </a:r>
            <a:r>
              <a:rPr lang="en-US" noProof="0" dirty="0"/>
              <a:t> been given.</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 </a:t>
            </a:r>
          </a:p>
          <a:p>
            <a:pPr marL="199390" lvl="0" indent="-171450" algn="l" rtl="0">
              <a:spcBef>
                <a:spcPts val="0"/>
              </a:spcBef>
              <a:spcAft>
                <a:spcPts val="0"/>
              </a:spcAft>
              <a:buSzPts val="1000"/>
              <a:buFontTx/>
              <a:buChar char="-"/>
            </a:pPr>
            <a:r>
              <a:rPr lang="en-US" noProof="0" dirty="0"/>
              <a:t>A lot of current time is getting wasted a little bit from not having too many tasks left and one of our teammates not being as communicative as others.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a:t>
            </a:r>
          </a:p>
          <a:p>
            <a:pPr marL="199390" lvl="0" indent="-171450" algn="l" rtl="0">
              <a:spcBef>
                <a:spcPts val="0"/>
              </a:spcBef>
              <a:spcAft>
                <a:spcPts val="0"/>
              </a:spcAft>
              <a:buSzPts val="1000"/>
              <a:buFontTx/>
              <a:buChar char="-"/>
            </a:pPr>
            <a:r>
              <a:rPr lang="en-US" noProof="0" dirty="0"/>
              <a:t>Learned more about debugging hardware setups and troubleshooting real-time tracking systems.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9</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8521657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9 - Feedback</a:t>
            </a: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9</a:t>
            </a:r>
          </a:p>
        </p:txBody>
      </p:sp>
    </p:spTree>
    <p:extLst>
      <p:ext uri="{BB962C8B-B14F-4D97-AF65-F5344CB8AC3E}">
        <p14:creationId xmlns:p14="http://schemas.microsoft.com/office/powerpoint/2010/main" val="2114852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790950"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10 - Log</a:t>
            </a: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27940" lvl="0" indent="0" algn="l" rtl="0">
              <a:spcBef>
                <a:spcPts val="0"/>
              </a:spcBef>
              <a:spcAft>
                <a:spcPts val="0"/>
              </a:spcAft>
              <a:buSzPts val="1000"/>
              <a:buNone/>
            </a:pPr>
            <a:r>
              <a:rPr lang="en-US" noProof="0" dirty="0"/>
              <a:t>- Address feedback from Bram and refine project content.</a:t>
            </a:r>
          </a:p>
          <a:p>
            <a:pPr marL="27940" lvl="0" indent="0" algn="l" rtl="0">
              <a:spcBef>
                <a:spcPts val="0"/>
              </a:spcBef>
              <a:spcAft>
                <a:spcPts val="0"/>
              </a:spcAft>
              <a:buSzPts val="1000"/>
              <a:buNone/>
            </a:pPr>
            <a:r>
              <a:rPr lang="en-US" noProof="0" dirty="0"/>
              <a:t>- Test setups in the Hive and validate their functionality.</a:t>
            </a:r>
          </a:p>
          <a:p>
            <a:pPr marL="27940" lvl="0" indent="0" algn="l" rtl="0">
              <a:spcBef>
                <a:spcPts val="0"/>
              </a:spcBef>
              <a:spcAft>
                <a:spcPts val="0"/>
              </a:spcAft>
              <a:buSzPts val="1000"/>
              <a:buNone/>
            </a:pPr>
            <a:r>
              <a:rPr lang="en-US" noProof="0" dirty="0"/>
              <a:t>- Review KPIs and analyze interview recordings for insights.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27940" lvl="0" indent="0" algn="l" rtl="0">
              <a:spcBef>
                <a:spcPts val="0"/>
              </a:spcBef>
              <a:spcAft>
                <a:spcPts val="0"/>
              </a:spcAft>
              <a:buSzPts val="1000"/>
              <a:buNone/>
            </a:pPr>
            <a:r>
              <a:rPr lang="en-US" noProof="0" dirty="0"/>
              <a:t>- Analyzed KPIs and reviewed interviews for insights.</a:t>
            </a:r>
          </a:p>
          <a:p>
            <a:pPr marL="27940" lvl="0" indent="0" algn="l" rtl="0">
              <a:spcBef>
                <a:spcPts val="0"/>
              </a:spcBef>
              <a:spcAft>
                <a:spcPts val="0"/>
              </a:spcAft>
              <a:buSzPts val="1000"/>
              <a:buNone/>
            </a:pPr>
            <a:r>
              <a:rPr lang="en-US" noProof="0" dirty="0"/>
              <a:t>- Discussed presentation feedback and incorporated improvements.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199390" lvl="0" indent="-171450" algn="l" rtl="0">
              <a:spcBef>
                <a:spcPts val="0"/>
              </a:spcBef>
              <a:spcAft>
                <a:spcPts val="0"/>
              </a:spcAft>
              <a:buSzPts val="1000"/>
              <a:buFontTx/>
              <a:buChar char="-"/>
            </a:pPr>
            <a:r>
              <a:rPr lang="en-US" noProof="0" dirty="0"/>
              <a:t>The week was balanced, with all tasks completed effectively.</a:t>
            </a:r>
          </a:p>
          <a:p>
            <a:pPr marL="27940" lvl="0" indent="0" algn="l" rtl="0">
              <a:spcBef>
                <a:spcPts val="0"/>
              </a:spcBef>
              <a:spcAft>
                <a:spcPts val="0"/>
              </a:spcAft>
              <a:buSzPts val="1000"/>
              <a:buNone/>
            </a:pPr>
            <a:r>
              <a:rPr lang="en-US" noProof="0" dirty="0"/>
              <a:t> 	</a:t>
            </a:r>
          </a:p>
          <a:p>
            <a:pPr marL="182880" lvl="0" indent="-154940" algn="l" rtl="0">
              <a:spcBef>
                <a:spcPts val="0"/>
              </a:spcBef>
              <a:spcAft>
                <a:spcPts val="0"/>
              </a:spcAft>
              <a:buSzPts val="1000"/>
              <a:buChar char="●"/>
            </a:pPr>
            <a:r>
              <a:rPr lang="en-US" noProof="0" dirty="0"/>
              <a:t>What went well? </a:t>
            </a:r>
          </a:p>
          <a:p>
            <a:pPr marL="199390" lvl="0" indent="-171450" algn="l" rtl="0">
              <a:spcBef>
                <a:spcPts val="0"/>
              </a:spcBef>
              <a:spcAft>
                <a:spcPts val="0"/>
              </a:spcAft>
              <a:buSzPts val="1000"/>
              <a:buFontTx/>
              <a:buChar char="-"/>
            </a:pPr>
            <a:r>
              <a:rPr lang="en-US" noProof="0" dirty="0"/>
              <a:t>Feedback from the presentation was effectively reviewed.</a:t>
            </a:r>
          </a:p>
          <a:p>
            <a:pPr marL="199390" lvl="0" indent="-171450" algn="l" rtl="0">
              <a:spcBef>
                <a:spcPts val="0"/>
              </a:spcBef>
              <a:spcAft>
                <a:spcPts val="0"/>
              </a:spcAft>
              <a:buSzPts val="1000"/>
              <a:buFontTx/>
              <a:buChar char="-"/>
            </a:pPr>
            <a:endParaRPr lang="en-US" noProof="0" dirty="0"/>
          </a:p>
          <a:p>
            <a:pPr marL="182880" lvl="0" indent="-154940" algn="l" rtl="0">
              <a:spcBef>
                <a:spcPts val="0"/>
              </a:spcBef>
              <a:spcAft>
                <a:spcPts val="0"/>
              </a:spcAft>
              <a:buSzPts val="1000"/>
              <a:buChar char="●"/>
            </a:pPr>
            <a:r>
              <a:rPr lang="en-US" noProof="0" dirty="0"/>
              <a:t>What didn’t go so well? </a:t>
            </a:r>
          </a:p>
          <a:p>
            <a:pPr marL="199390" lvl="0" indent="-171450" algn="l" rtl="0">
              <a:spcBef>
                <a:spcPts val="0"/>
              </a:spcBef>
              <a:spcAft>
                <a:spcPts val="0"/>
              </a:spcAft>
              <a:buSzPts val="1000"/>
              <a:buFontTx/>
              <a:buChar char="-"/>
            </a:pPr>
            <a:r>
              <a:rPr lang="en-US" noProof="0" dirty="0"/>
              <a:t>Time allocation for KPI analysis could have been improved to explore more metrics.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 Gained insights into linking KPIs with project objectives more effectively.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199390" lvl="0" indent="-171450" algn="l" rtl="0">
              <a:spcBef>
                <a:spcPts val="0"/>
              </a:spcBef>
              <a:spcAft>
                <a:spcPts val="0"/>
              </a:spcAft>
              <a:buSzPts val="1000"/>
              <a:buFontTx/>
              <a:buChar char="-"/>
            </a:pPr>
            <a:r>
              <a:rPr lang="en-US" noProof="0" dirty="0"/>
              <a:t>Focus on refining the </a:t>
            </a:r>
            <a:r>
              <a:rPr lang="en-US" noProof="0" dirty="0" err="1"/>
              <a:t>RoI</a:t>
            </a:r>
            <a:r>
              <a:rPr lang="en-US" noProof="0" dirty="0"/>
              <a:t> discussion outcomes and connecting them to KPIs.</a:t>
            </a:r>
          </a:p>
          <a:p>
            <a:pPr marL="199390" lvl="0" indent="-171450" algn="l" rtl="0">
              <a:spcBef>
                <a:spcPts val="0"/>
              </a:spcBef>
              <a:spcAft>
                <a:spcPts val="0"/>
              </a:spcAft>
              <a:buSzPts val="1000"/>
              <a:buFontTx/>
              <a:buChar char="-"/>
            </a:pPr>
            <a:r>
              <a:rPr lang="en-US" noProof="0" dirty="0"/>
              <a:t>Explore additional KPIs based on feedback and team input.</a:t>
            </a:r>
          </a:p>
          <a:p>
            <a:pPr marL="199390" lvl="0" indent="-171450" algn="l" rtl="0">
              <a:spcBef>
                <a:spcPts val="0"/>
              </a:spcBef>
              <a:spcAft>
                <a:spcPts val="0"/>
              </a:spcAft>
              <a:buSzPts val="1000"/>
              <a:buFontTx/>
              <a:buChar char="-"/>
            </a:pPr>
            <a:endParaRPr lang="en-US" noProof="0" dirty="0"/>
          </a:p>
          <a:p>
            <a:pPr marL="182880" lvl="0" indent="-154940" algn="l" rtl="0">
              <a:spcBef>
                <a:spcPts val="0"/>
              </a:spcBef>
              <a:spcAft>
                <a:spcPts val="0"/>
              </a:spcAft>
              <a:buSzPts val="1000"/>
              <a:buChar char="●"/>
            </a:pPr>
            <a:endParaRPr lang="en-US" noProof="0"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229" name="Google Shape;229;p26"/>
          <p:cNvSpPr txBox="1">
            <a:spLocks noGrp="1"/>
          </p:cNvSpPr>
          <p:nvPr>
            <p:ph type="title" idx="5"/>
          </p:nvPr>
        </p:nvSpPr>
        <p:spPr>
          <a:xfrm>
            <a:off x="0" y="0"/>
            <a:ext cx="861738"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10</a:t>
            </a: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30425963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individual, peer, workshop feedback</a:t>
            </a: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[Reviewer]</a:t>
            </a:r>
            <a:r>
              <a:rPr lang="en-US" noProof="0" dirty="0"/>
              <a:t> Feedback</a:t>
            </a:r>
          </a:p>
          <a:p>
            <a:pPr marL="0" lvl="0" indent="0" algn="l" rtl="0">
              <a:spcBef>
                <a:spcPts val="800"/>
              </a:spcBef>
              <a:spcAft>
                <a:spcPts val="800"/>
              </a:spcAft>
              <a:buNone/>
            </a:pPr>
            <a:r>
              <a:rPr lang="en-US" noProof="0" dirty="0"/>
              <a:t>Response</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241" name="Google Shape;241;p27"/>
          <p:cNvSpPr txBox="1">
            <a:spLocks noGrp="1"/>
          </p:cNvSpPr>
          <p:nvPr>
            <p:ph type="title" idx="3"/>
          </p:nvPr>
        </p:nvSpPr>
        <p:spPr>
          <a:xfrm>
            <a:off x="0" y="0"/>
            <a:ext cx="866526"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10</a:t>
            </a:r>
          </a:p>
        </p:txBody>
      </p:sp>
      <p:sp>
        <p:nvSpPr>
          <p:cNvPr id="12" name="Google Shape;223;p26">
            <a:extLst>
              <a:ext uri="{FF2B5EF4-FFF2-40B4-BE49-F238E27FC236}">
                <a16:creationId xmlns:a16="http://schemas.microsoft.com/office/drawing/2014/main" id="{F26C5878-C277-EAF9-CD3C-0B3CB1ABA04E}"/>
              </a:ext>
            </a:extLst>
          </p:cNvPr>
          <p:cNvSpPr txBox="1">
            <a:spLocks noGrp="1"/>
          </p:cNvSpPr>
          <p:nvPr>
            <p:ph type="title"/>
          </p:nvPr>
        </p:nvSpPr>
        <p:spPr>
          <a:xfrm>
            <a:off x="790950"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10 - Log</a:t>
            </a:r>
          </a:p>
        </p:txBody>
      </p:sp>
    </p:spTree>
    <p:extLst>
      <p:ext uri="{BB962C8B-B14F-4D97-AF65-F5344CB8AC3E}">
        <p14:creationId xmlns:p14="http://schemas.microsoft.com/office/powerpoint/2010/main" val="20364102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274320" y="1745053"/>
            <a:ext cx="2560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noProof="0" dirty="0">
                <a:solidFill>
                  <a:schemeClr val="accent6">
                    <a:lumMod val="75000"/>
                  </a:schemeClr>
                </a:solidFill>
              </a:rPr>
              <a:t>You are halfway there!</a:t>
            </a:r>
          </a:p>
        </p:txBody>
      </p:sp>
      <p:sp>
        <p:nvSpPr>
          <p:cNvPr id="110" name="Google Shape;110;p14"/>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b="1" noProof="0" dirty="0"/>
              <a:t>You are now halfway through your placement period; congratulations! Hopefully, you have learned a lot by now and found your way around the company and the team you are working with. As a reminder, do not forget about the following deliverables:</a:t>
            </a:r>
          </a:p>
          <a:p>
            <a:pPr marL="0" lvl="0" indent="0" algn="l" rtl="0">
              <a:spcBef>
                <a:spcPts val="0"/>
              </a:spcBef>
              <a:spcAft>
                <a:spcPts val="0"/>
              </a:spcAft>
              <a:buNone/>
            </a:pPr>
            <a:endParaRPr lang="en-US" sz="1200" b="1" noProof="0" dirty="0"/>
          </a:p>
          <a:p>
            <a:pPr marL="228600" lvl="0" indent="-228600" algn="l" rtl="0">
              <a:spcBef>
                <a:spcPts val="0"/>
              </a:spcBef>
              <a:spcAft>
                <a:spcPts val="0"/>
              </a:spcAft>
              <a:buAutoNum type="arabicParenR"/>
            </a:pPr>
            <a:r>
              <a:rPr lang="en-US" sz="1200" noProof="0" dirty="0"/>
              <a:t>Remind your company supervisor about the 10</a:t>
            </a:r>
            <a:r>
              <a:rPr lang="en-US" sz="1200" baseline="30000" noProof="0" dirty="0"/>
              <a:t>th</a:t>
            </a:r>
            <a:r>
              <a:rPr lang="en-US" sz="1200" noProof="0" dirty="0"/>
              <a:t> week assessment. They should fill in the assessment sheet provided and discuss their outcomes with you. Reflect on their feedback and see how you can improve yourself for the second half of your placement period.</a:t>
            </a:r>
            <a:br>
              <a:rPr lang="en-US" sz="1200" noProof="0" dirty="0"/>
            </a:br>
            <a:endParaRPr lang="en-US" sz="1200" noProof="0" dirty="0"/>
          </a:p>
          <a:p>
            <a:pPr marL="228600" lvl="0" indent="-228600" algn="l" rtl="0">
              <a:spcBef>
                <a:spcPts val="0"/>
              </a:spcBef>
              <a:spcAft>
                <a:spcPts val="0"/>
              </a:spcAft>
              <a:buAutoNum type="arabicParenR"/>
            </a:pPr>
            <a:r>
              <a:rPr lang="en-US" sz="1200" noProof="0" dirty="0"/>
              <a:t>Plan a meeting with your company supervisor, your Buas supervisor and you to discuss the progress of your placement. </a:t>
            </a:r>
            <a:br>
              <a:rPr lang="en-US" sz="1200" noProof="0" dirty="0"/>
            </a:br>
            <a:endParaRPr lang="en-US" sz="1200" noProof="0" dirty="0"/>
          </a:p>
          <a:p>
            <a:pPr marL="228600" lvl="0" indent="-228600" algn="l" rtl="0">
              <a:spcBef>
                <a:spcPts val="0"/>
              </a:spcBef>
              <a:spcAft>
                <a:spcPts val="0"/>
              </a:spcAft>
              <a:buAutoNum type="arabicParenR"/>
            </a:pPr>
            <a:r>
              <a:rPr lang="en-US" sz="1200" noProof="0" dirty="0"/>
              <a:t>Do not forget to update your learning log! Make sure that the log is accessible for your Buas supervisor so they can have a look at your progress.</a:t>
            </a:r>
          </a:p>
          <a:p>
            <a:pPr marL="228600" lvl="0" indent="-228600" algn="l" rtl="0">
              <a:spcBef>
                <a:spcPts val="0"/>
              </a:spcBef>
              <a:spcAft>
                <a:spcPts val="0"/>
              </a:spcAft>
              <a:buAutoNum type="arabicParenR"/>
            </a:pPr>
            <a:endParaRPr lang="en-US" sz="1200" noProof="0" dirty="0"/>
          </a:p>
          <a:p>
            <a:pPr marL="228600" indent="-228600">
              <a:buAutoNum type="arabicParenR"/>
            </a:pPr>
            <a:r>
              <a:rPr lang="en-US" sz="1200" noProof="0" dirty="0"/>
              <a:t>Start writing on your report!</a:t>
            </a:r>
          </a:p>
          <a:p>
            <a:pPr marL="228600" indent="-228600">
              <a:buAutoNum type="arabicParenR"/>
            </a:pPr>
            <a:endParaRPr lang="en-US" sz="1200" noProof="0" dirty="0"/>
          </a:p>
          <a:p>
            <a:pPr marL="228600" indent="-228600">
              <a:buAutoNum type="arabicParenR"/>
            </a:pPr>
            <a:r>
              <a:rPr lang="en-US" sz="1200" noProof="0" dirty="0"/>
              <a:t>Above all, don’t be shy! Ask all the questions that pop up and have coffee with your coworkers to learn about their career path and their education. You are there to learn, make the most of it!</a:t>
            </a:r>
            <a:endParaRPr lang="en-US" noProof="0" dirty="0"/>
          </a:p>
          <a:p>
            <a:pPr marL="0" lvl="0" indent="0" algn="l" rtl="0">
              <a:spcBef>
                <a:spcPts val="0"/>
              </a:spcBef>
              <a:spcAft>
                <a:spcPts val="0"/>
              </a:spcAft>
              <a:buNone/>
            </a:pPr>
            <a:endParaRPr lang="en-US" sz="1200" noProof="0" dirty="0"/>
          </a:p>
        </p:txBody>
      </p:sp>
    </p:spTree>
    <p:extLst>
      <p:ext uri="{BB962C8B-B14F-4D97-AF65-F5344CB8AC3E}">
        <p14:creationId xmlns:p14="http://schemas.microsoft.com/office/powerpoint/2010/main" val="2516210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274320" y="308799"/>
            <a:ext cx="2560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Learning Log</a:t>
            </a:r>
          </a:p>
          <a:p>
            <a:pPr marL="0" lvl="0" indent="0" algn="ctr" rtl="0">
              <a:spcBef>
                <a:spcPts val="0"/>
              </a:spcBef>
              <a:spcAft>
                <a:spcPts val="0"/>
              </a:spcAft>
              <a:buNone/>
            </a:pPr>
            <a:r>
              <a:rPr lang="en-US" noProof="0" dirty="0"/>
              <a:t>Structure</a:t>
            </a:r>
          </a:p>
        </p:txBody>
      </p:sp>
      <p:sp>
        <p:nvSpPr>
          <p:cNvPr id="109" name="Google Shape;109;p14"/>
          <p:cNvSpPr txBox="1">
            <a:spLocks noGrp="1"/>
          </p:cNvSpPr>
          <p:nvPr>
            <p:ph type="subTitle" idx="1"/>
          </p:nvPr>
        </p:nvSpPr>
        <p:spPr>
          <a:xfrm>
            <a:off x="274320" y="1860700"/>
            <a:ext cx="2560200" cy="301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noProof="0" dirty="0"/>
              <a:t>Section A</a:t>
            </a:r>
          </a:p>
          <a:p>
            <a:pPr marL="182880" lvl="0" indent="-180340" algn="l" rtl="0">
              <a:spcBef>
                <a:spcPts val="0"/>
              </a:spcBef>
              <a:spcAft>
                <a:spcPts val="0"/>
              </a:spcAft>
              <a:buSzPts val="1400"/>
              <a:buChar char="●"/>
            </a:pPr>
            <a:r>
              <a:rPr lang="en-US" sz="1400" noProof="0" dirty="0"/>
              <a:t>Starting this block</a:t>
            </a:r>
          </a:p>
          <a:p>
            <a:pPr marL="182880" lvl="0" indent="-180340" algn="l" rtl="0">
              <a:spcBef>
                <a:spcPts val="0"/>
              </a:spcBef>
              <a:spcAft>
                <a:spcPts val="0"/>
              </a:spcAft>
              <a:buSzPts val="1400"/>
              <a:buChar char="●"/>
            </a:pPr>
            <a:r>
              <a:rPr lang="en-US" sz="1400" noProof="0" dirty="0"/>
              <a:t>Goals</a:t>
            </a:r>
          </a:p>
          <a:p>
            <a:pPr marL="0" lvl="0" indent="0" algn="l" rtl="0">
              <a:spcBef>
                <a:spcPts val="0"/>
              </a:spcBef>
              <a:spcAft>
                <a:spcPts val="0"/>
              </a:spcAft>
              <a:buNone/>
            </a:pPr>
            <a:endParaRPr lang="en-US" sz="1400" noProof="0" dirty="0"/>
          </a:p>
          <a:p>
            <a:pPr marL="0" lvl="0" indent="0" algn="l" rtl="0">
              <a:spcBef>
                <a:spcPts val="0"/>
              </a:spcBef>
              <a:spcAft>
                <a:spcPts val="0"/>
              </a:spcAft>
              <a:buNone/>
            </a:pPr>
            <a:r>
              <a:rPr lang="en-US" sz="1400" noProof="0" dirty="0"/>
              <a:t>Section B </a:t>
            </a:r>
          </a:p>
          <a:p>
            <a:pPr marL="182880" lvl="0" indent="-180340" algn="l" rtl="0">
              <a:spcBef>
                <a:spcPts val="0"/>
              </a:spcBef>
              <a:spcAft>
                <a:spcPts val="0"/>
              </a:spcAft>
              <a:buSzPts val="1400"/>
              <a:buChar char="●"/>
            </a:pPr>
            <a:r>
              <a:rPr lang="en-US" sz="1400" noProof="0" dirty="0"/>
              <a:t>ILO section</a:t>
            </a:r>
          </a:p>
          <a:p>
            <a:pPr marL="182880" lvl="0" indent="-180340" algn="l" rtl="0">
              <a:spcBef>
                <a:spcPts val="0"/>
              </a:spcBef>
              <a:spcAft>
                <a:spcPts val="0"/>
              </a:spcAft>
              <a:buSzPts val="1400"/>
              <a:buChar char="●"/>
            </a:pPr>
            <a:r>
              <a:rPr lang="en-US" sz="1400" noProof="0" dirty="0"/>
              <a:t>Week log section</a:t>
            </a:r>
          </a:p>
          <a:p>
            <a:pPr marL="0" lvl="0" indent="0" algn="l" rtl="0">
              <a:spcBef>
                <a:spcPts val="0"/>
              </a:spcBef>
              <a:spcAft>
                <a:spcPts val="0"/>
              </a:spcAft>
              <a:buNone/>
            </a:pPr>
            <a:endParaRPr lang="en-US" sz="1400" noProof="0" dirty="0"/>
          </a:p>
          <a:p>
            <a:pPr marL="0" lvl="0" indent="0" algn="l" rtl="0">
              <a:spcBef>
                <a:spcPts val="0"/>
              </a:spcBef>
              <a:spcAft>
                <a:spcPts val="0"/>
              </a:spcAft>
              <a:buNone/>
            </a:pPr>
            <a:r>
              <a:rPr lang="en-US" sz="1400" noProof="0" dirty="0"/>
              <a:t>Section C</a:t>
            </a:r>
          </a:p>
          <a:p>
            <a:pPr marL="182880" lvl="0" indent="-180340" algn="l" rtl="0">
              <a:spcBef>
                <a:spcPts val="0"/>
              </a:spcBef>
              <a:spcAft>
                <a:spcPts val="0"/>
              </a:spcAft>
              <a:buSzPts val="1400"/>
              <a:buChar char="●"/>
            </a:pPr>
            <a:r>
              <a:rPr lang="en-US" sz="1400" noProof="0" dirty="0"/>
              <a:t>Block reflection</a:t>
            </a:r>
          </a:p>
        </p:txBody>
      </p:sp>
      <p:sp>
        <p:nvSpPr>
          <p:cNvPr id="110" name="Google Shape;110;p14"/>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b="1" u="sng" noProof="0" dirty="0"/>
              <a:t>Section A - My Plan		</a:t>
            </a:r>
            <a:r>
              <a:rPr lang="en-US" i="1" noProof="0" dirty="0"/>
              <a:t>Must be completed in </a:t>
            </a:r>
            <a:r>
              <a:rPr lang="en-US" i="1" u="sng" noProof="0" dirty="0"/>
              <a:t>week 1</a:t>
            </a:r>
          </a:p>
          <a:p>
            <a:pPr marL="0" lvl="0" indent="0" algn="l" rtl="0">
              <a:spcBef>
                <a:spcPts val="800"/>
              </a:spcBef>
              <a:spcAft>
                <a:spcPts val="0"/>
              </a:spcAft>
              <a:buNone/>
            </a:pPr>
            <a:r>
              <a:rPr lang="en-US" noProof="0" dirty="0"/>
              <a:t>Your plan describes your goals for the block. Starting with where you are right now, where do you want to be at the end of the block? I.e. what role(s) will you take responsibility for, and how will you demonstrate progress relevant to the ILOs for this block? What tasks and deliverables are best aligned with your role and the project brief?</a:t>
            </a:r>
          </a:p>
          <a:p>
            <a:pPr marL="0" lvl="0" indent="0" algn="l" rtl="0">
              <a:spcBef>
                <a:spcPts val="800"/>
              </a:spcBef>
              <a:spcAft>
                <a:spcPts val="0"/>
              </a:spcAft>
              <a:buNone/>
            </a:pPr>
            <a:r>
              <a:rPr lang="en-US" sz="1200" b="1" u="sng" noProof="0" dirty="0"/>
              <a:t>Section B - ILO’s		</a:t>
            </a:r>
            <a:r>
              <a:rPr lang="en-US" i="1" noProof="0" dirty="0"/>
              <a:t>Must be completed in </a:t>
            </a:r>
            <a:r>
              <a:rPr lang="en-US" i="1" u="sng" noProof="0" dirty="0"/>
              <a:t>week 18</a:t>
            </a:r>
            <a:r>
              <a:rPr lang="en-US" i="1" noProof="0" dirty="0"/>
              <a:t>, but should be updated </a:t>
            </a:r>
            <a:r>
              <a:rPr lang="en-US" i="1" u="sng" noProof="0" dirty="0"/>
              <a:t>regularly</a:t>
            </a:r>
          </a:p>
          <a:p>
            <a:pPr marL="0" lvl="0" indent="0" algn="l" rtl="0">
              <a:spcBef>
                <a:spcPts val="800"/>
              </a:spcBef>
              <a:spcAft>
                <a:spcPts val="0"/>
              </a:spcAft>
              <a:buNone/>
            </a:pPr>
            <a:r>
              <a:rPr lang="en-US" noProof="0" dirty="0"/>
              <a:t>This is where you link your evidence to each of the Intended Learning Outcomes of this block.</a:t>
            </a:r>
          </a:p>
          <a:p>
            <a:pPr marL="0" lvl="0" indent="0" algn="l" rtl="0">
              <a:spcBef>
                <a:spcPts val="800"/>
              </a:spcBef>
              <a:spcAft>
                <a:spcPts val="0"/>
              </a:spcAft>
              <a:buNone/>
            </a:pPr>
            <a:r>
              <a:rPr lang="en-US" sz="1200" b="1" u="sng" noProof="0" dirty="0"/>
              <a:t>Section C - Weekly Log	</a:t>
            </a:r>
            <a:r>
              <a:rPr lang="en-US" i="1" noProof="0" dirty="0"/>
              <a:t>Must be updated </a:t>
            </a:r>
            <a:r>
              <a:rPr lang="en-US" i="1" u="sng" noProof="0" dirty="0"/>
              <a:t>every week</a:t>
            </a:r>
          </a:p>
          <a:p>
            <a:pPr marL="0" lvl="0" indent="0" algn="l" rtl="0">
              <a:spcBef>
                <a:spcPts val="800"/>
              </a:spcBef>
              <a:spcAft>
                <a:spcPts val="0"/>
              </a:spcAft>
              <a:buNone/>
            </a:pPr>
            <a:r>
              <a:rPr lang="en-US" noProof="0" dirty="0"/>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p>
          <a:p>
            <a:pPr marL="0" lvl="0" indent="0" algn="l" rtl="0">
              <a:spcBef>
                <a:spcPts val="800"/>
              </a:spcBef>
              <a:spcAft>
                <a:spcPts val="0"/>
              </a:spcAft>
              <a:buNone/>
            </a:pPr>
            <a:r>
              <a:rPr lang="en-US" noProof="0" dirty="0"/>
              <a:t>In such cases, you simply need to provide links to those artifacts and may include any explanatory comment or reflection you feel is appropriate. </a:t>
            </a:r>
          </a:p>
          <a:p>
            <a:pPr marL="0" lvl="0" indent="0" algn="l" rtl="0">
              <a:spcBef>
                <a:spcPts val="800"/>
              </a:spcBef>
              <a:spcAft>
                <a:spcPts val="0"/>
              </a:spcAft>
              <a:buNone/>
            </a:pPr>
            <a:r>
              <a:rPr lang="en-US" noProof="0" dirty="0"/>
              <a:t>(Some reflection is almost always a good idea as it provides the foundation for Section C.)</a:t>
            </a:r>
          </a:p>
          <a:p>
            <a:pPr marL="0" lvl="0" indent="0" algn="l" rtl="0">
              <a:spcBef>
                <a:spcPts val="800"/>
              </a:spcBef>
              <a:spcAft>
                <a:spcPts val="0"/>
              </a:spcAft>
              <a:buNone/>
            </a:pPr>
            <a:r>
              <a:rPr lang="en-US" sz="1200" b="1" u="sng" noProof="0" dirty="0"/>
              <a:t>Section D - Reflection	</a:t>
            </a:r>
            <a:r>
              <a:rPr lang="en-US" i="1" noProof="0" dirty="0"/>
              <a:t>Must be completed in </a:t>
            </a:r>
            <a:r>
              <a:rPr lang="en-US" i="1" u="sng" noProof="0" dirty="0"/>
              <a:t>week 18</a:t>
            </a:r>
          </a:p>
          <a:p>
            <a:pPr marL="0" lvl="0" indent="0" algn="l" rtl="0">
              <a:spcBef>
                <a:spcPts val="800"/>
              </a:spcBef>
              <a:spcAft>
                <a:spcPts val="800"/>
              </a:spcAft>
              <a:buNone/>
            </a:pPr>
            <a:r>
              <a:rPr lang="en-US" noProof="0" dirty="0"/>
              <a:t>Summative reflection on your progress during the block including a critical assessment of everything you did and learned during the block. This is a comprehensive review of everything recorded in Section B, evaluated against the goals and planning laid out in Section A.</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11 -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Deep dive into </a:t>
            </a:r>
            <a:r>
              <a:rPr lang="en-US" noProof="0" dirty="0" err="1"/>
              <a:t>Gido’s</a:t>
            </a:r>
            <a:r>
              <a:rPr lang="en-US" noProof="0" dirty="0"/>
              <a:t> content for insights and refinement.</a:t>
            </a:r>
          </a:p>
          <a:p>
            <a:pPr marL="199390" lvl="0" indent="-171450" algn="l" rtl="0">
              <a:spcBef>
                <a:spcPts val="0"/>
              </a:spcBef>
              <a:spcAft>
                <a:spcPts val="0"/>
              </a:spcAft>
              <a:buSzPts val="1000"/>
              <a:buFontTx/>
              <a:buChar char="-"/>
            </a:pPr>
            <a:r>
              <a:rPr lang="en-US" noProof="0" dirty="0"/>
              <a:t>Testing the setups at the Hive</a:t>
            </a:r>
          </a:p>
          <a:p>
            <a:pPr marL="199390" lvl="0" indent="-171450" algn="l" rtl="0">
              <a:spcBef>
                <a:spcPts val="0"/>
              </a:spcBef>
              <a:spcAft>
                <a:spcPts val="0"/>
              </a:spcAft>
              <a:buSzPts val="1000"/>
              <a:buFontTx/>
              <a:buChar char="-"/>
            </a:pPr>
            <a:r>
              <a:rPr lang="en-US" noProof="0" dirty="0"/>
              <a:t>ROI discussions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199390" lvl="0" indent="-171450" algn="l" rtl="0">
              <a:spcBef>
                <a:spcPts val="0"/>
              </a:spcBef>
              <a:spcAft>
                <a:spcPts val="0"/>
              </a:spcAft>
              <a:buSzPts val="1000"/>
              <a:buFontTx/>
              <a:buChar char="-"/>
            </a:pPr>
            <a:r>
              <a:rPr lang="en-US" noProof="0" dirty="0"/>
              <a:t>Reviewed </a:t>
            </a:r>
            <a:r>
              <a:rPr lang="en-US" noProof="0" dirty="0" err="1"/>
              <a:t>Gido’s</a:t>
            </a:r>
            <a:r>
              <a:rPr lang="en-US" noProof="0" dirty="0"/>
              <a:t> content and aligned it with project requirements.</a:t>
            </a:r>
          </a:p>
          <a:p>
            <a:pPr marL="199390" lvl="0" indent="-171450" algn="l" rtl="0">
              <a:spcBef>
                <a:spcPts val="0"/>
              </a:spcBef>
              <a:spcAft>
                <a:spcPts val="0"/>
              </a:spcAft>
              <a:buSzPts val="1000"/>
              <a:buFontTx/>
              <a:buChar char="-"/>
            </a:pPr>
            <a:r>
              <a:rPr lang="en-US" noProof="0" dirty="0"/>
              <a:t>Looked into some bits and bops on what the region of interest is, as well as some of the KPIs corresponding to them.</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 It went fine, looking for some extra things to do here and there. Also need to look some bit more into the ILO requirements </a:t>
            </a:r>
          </a:p>
          <a:p>
            <a:pPr marL="27940" lvl="0" indent="0" algn="l" rtl="0">
              <a:spcBef>
                <a:spcPts val="0"/>
              </a:spcBef>
              <a:spcAft>
                <a:spcPts val="0"/>
              </a:spcAft>
              <a:buSzPts val="1000"/>
              <a:buNone/>
            </a:pPr>
            <a:r>
              <a:rPr lang="en-US" noProof="0" dirty="0"/>
              <a:t> </a:t>
            </a:r>
          </a:p>
          <a:p>
            <a:pPr marL="182880" lvl="0" indent="-154940" algn="l" rtl="0">
              <a:spcBef>
                <a:spcPts val="0"/>
              </a:spcBef>
              <a:spcAft>
                <a:spcPts val="0"/>
              </a:spcAft>
              <a:buSzPts val="1000"/>
              <a:buChar char="●"/>
            </a:pPr>
            <a:r>
              <a:rPr lang="en-US" noProof="0" dirty="0"/>
              <a:t>What went well?</a:t>
            </a:r>
          </a:p>
          <a:p>
            <a:pPr marL="199390" lvl="0" indent="-171450" algn="l" rtl="0">
              <a:spcBef>
                <a:spcPts val="0"/>
              </a:spcBef>
              <a:spcAft>
                <a:spcPts val="0"/>
              </a:spcAft>
              <a:buSzPts val="1000"/>
              <a:buFontTx/>
              <a:buChar char="-"/>
            </a:pPr>
            <a:r>
              <a:rPr lang="en-US" noProof="0" dirty="0"/>
              <a:t>Testing in the Hive progressed smoothly</a:t>
            </a:r>
          </a:p>
          <a:p>
            <a:pPr marL="199390" lvl="0" indent="-171450" algn="l" rtl="0">
              <a:spcBef>
                <a:spcPts val="0"/>
              </a:spcBef>
              <a:spcAft>
                <a:spcPts val="0"/>
              </a:spcAft>
              <a:buSzPts val="1000"/>
              <a:buFontTx/>
              <a:buChar char="-"/>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199390" lvl="0" indent="-171450" algn="l" rtl="0">
              <a:spcBef>
                <a:spcPts val="0"/>
              </a:spcBef>
              <a:spcAft>
                <a:spcPts val="0"/>
              </a:spcAft>
              <a:buSzPts val="1000"/>
              <a:buFontTx/>
              <a:buChar char="-"/>
            </a:pPr>
            <a:r>
              <a:rPr lang="en-US" noProof="0" dirty="0"/>
              <a:t>Limited time was allocated for deeper research into </a:t>
            </a:r>
            <a:r>
              <a:rPr lang="en-US" noProof="0" dirty="0" err="1"/>
              <a:t>Gido’s</a:t>
            </a:r>
            <a:r>
              <a:rPr lang="en-US" noProof="0" dirty="0"/>
              <a:t> content, which could have provided additional value.</a:t>
            </a:r>
          </a:p>
          <a:p>
            <a:pPr marL="27940" lvl="0" indent="0" algn="l" rtl="0">
              <a:spcBef>
                <a:spcPts val="0"/>
              </a:spcBef>
              <a:spcAft>
                <a:spcPts val="0"/>
              </a:spcAft>
              <a:buSzPts val="1000"/>
              <a:buNone/>
            </a:pPr>
            <a:r>
              <a:rPr lang="en-US" noProof="0" dirty="0"/>
              <a:t> </a:t>
            </a:r>
          </a:p>
          <a:p>
            <a:pPr marL="182880" lvl="0" indent="-154940" algn="l" rtl="0">
              <a:spcBef>
                <a:spcPts val="0"/>
              </a:spcBef>
              <a:spcAft>
                <a:spcPts val="0"/>
              </a:spcAft>
              <a:buSzPts val="1000"/>
              <a:buChar char="●"/>
            </a:pPr>
            <a:r>
              <a:rPr lang="en-US" noProof="0" dirty="0"/>
              <a:t>What did you learn? </a:t>
            </a:r>
          </a:p>
          <a:p>
            <a:pPr marL="199390" lvl="0" indent="-171450" algn="l" rtl="0">
              <a:spcBef>
                <a:spcPts val="0"/>
              </a:spcBef>
              <a:spcAft>
                <a:spcPts val="0"/>
              </a:spcAft>
              <a:buSzPts val="1000"/>
              <a:buFontTx/>
              <a:buChar char="-"/>
            </a:pPr>
            <a:r>
              <a:rPr lang="en-US" noProof="0" dirty="0"/>
              <a:t>Learned how to effectively implement </a:t>
            </a:r>
            <a:r>
              <a:rPr lang="en-US" noProof="0" dirty="0" err="1"/>
              <a:t>RoI</a:t>
            </a:r>
            <a:r>
              <a:rPr lang="en-US" noProof="0" dirty="0"/>
              <a:t> insights into project strategies.</a:t>
            </a:r>
          </a:p>
          <a:p>
            <a:pPr marL="199390" lvl="0" indent="-171450" algn="l" rtl="0">
              <a:spcBef>
                <a:spcPts val="0"/>
              </a:spcBef>
              <a:spcAft>
                <a:spcPts val="0"/>
              </a:spcAft>
              <a:buSzPts val="1000"/>
              <a:buFontTx/>
              <a:buChar char="-"/>
            </a:pPr>
            <a:r>
              <a:rPr lang="en-US" noProof="0" dirty="0"/>
              <a:t>Improved skills in interpreting testing data to refine setups for optimal results.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11</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19385366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11 - Feedback</a:t>
            </a:r>
          </a:p>
        </p:txBody>
      </p:sp>
      <p:sp>
        <p:nvSpPr>
          <p:cNvPr id="173" name="Google Shape;173;p21"/>
          <p:cNvSpPr txBox="1">
            <a:spLocks noGrp="1"/>
          </p:cNvSpPr>
          <p:nvPr>
            <p:ph type="subTitle" idx="1"/>
          </p:nvPr>
        </p:nvSpPr>
        <p:spPr>
          <a:xfrm>
            <a:off x="186166" y="758952"/>
            <a:ext cx="6117651"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11</a:t>
            </a:r>
          </a:p>
        </p:txBody>
      </p:sp>
    </p:spTree>
    <p:extLst>
      <p:ext uri="{BB962C8B-B14F-4D97-AF65-F5344CB8AC3E}">
        <p14:creationId xmlns:p14="http://schemas.microsoft.com/office/powerpoint/2010/main" val="21723267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12 -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Complete team meetings, worklogs, and gather evidence for tasks.</a:t>
            </a:r>
          </a:p>
          <a:p>
            <a:pPr marL="199390" lvl="0" indent="-171450" algn="l" rtl="0">
              <a:spcBef>
                <a:spcPts val="0"/>
              </a:spcBef>
              <a:spcAft>
                <a:spcPts val="0"/>
              </a:spcAft>
              <a:buSzPts val="1000"/>
              <a:buFontTx/>
              <a:buChar char="-"/>
            </a:pPr>
            <a:r>
              <a:rPr lang="en-US" noProof="0" dirty="0"/>
              <a:t>Prepare for qualitative analysis presentation and ethics review.</a:t>
            </a:r>
          </a:p>
          <a:p>
            <a:pPr marL="199390" lvl="0" indent="-171450" algn="l" rtl="0">
              <a:spcBef>
                <a:spcPts val="0"/>
              </a:spcBef>
              <a:spcAft>
                <a:spcPts val="0"/>
              </a:spcAft>
              <a:buSzPts val="1000"/>
              <a:buFontTx/>
              <a:buChar char="-"/>
            </a:pPr>
            <a:r>
              <a:rPr lang="en-US" noProof="0" dirty="0"/>
              <a:t>Organize Trello tasks and gather documents.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Completed multiple meetings and feedback sessions.</a:t>
            </a:r>
          </a:p>
          <a:p>
            <a:pPr marL="199390" lvl="0" indent="-171450" algn="l" rtl="0">
              <a:spcBef>
                <a:spcPts val="0"/>
              </a:spcBef>
              <a:spcAft>
                <a:spcPts val="0"/>
              </a:spcAft>
              <a:buSzPts val="1000"/>
              <a:buFontTx/>
              <a:buChar char="-"/>
            </a:pPr>
            <a:r>
              <a:rPr lang="en-US" noProof="0" dirty="0"/>
              <a:t>Gathered evidence, worked on Trello, and conducted ethics reviews.</a:t>
            </a:r>
          </a:p>
          <a:p>
            <a:pPr marL="199390" lvl="0" indent="-171450" algn="l" rtl="0">
              <a:spcBef>
                <a:spcPts val="0"/>
              </a:spcBef>
              <a:spcAft>
                <a:spcPts val="0"/>
              </a:spcAft>
              <a:buSzPts val="1000"/>
              <a:buFontTx/>
              <a:buChar char="-"/>
            </a:pPr>
            <a:r>
              <a:rPr lang="en-US" noProof="0" dirty="0"/>
              <a:t>Prepared and presented qualitative analysis.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was productive with most planned tasks completed.</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Effective team collaboration.</a:t>
            </a:r>
          </a:p>
          <a:p>
            <a:pPr marL="27940" lvl="0" indent="0" algn="l" rtl="0">
              <a:spcBef>
                <a:spcPts val="0"/>
              </a:spcBef>
              <a:spcAft>
                <a:spcPts val="0"/>
              </a:spcAft>
              <a:buSzPts val="1000"/>
              <a:buNone/>
            </a:pPr>
            <a:r>
              <a:rPr lang="en-US" noProof="0" dirty="0"/>
              <a:t>Progress on Trello and ethics review.</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One BRD task was canceled.</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Importance of evidence gathering and proper planning using Trello.</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12</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3692594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12 - Feedback</a:t>
            </a:r>
          </a:p>
        </p:txBody>
      </p:sp>
      <p:sp>
        <p:nvSpPr>
          <p:cNvPr id="173" name="Google Shape;173;p21"/>
          <p:cNvSpPr txBox="1">
            <a:spLocks noGrp="1"/>
          </p:cNvSpPr>
          <p:nvPr>
            <p:ph type="subTitle" idx="1"/>
          </p:nvPr>
        </p:nvSpPr>
        <p:spPr>
          <a:xfrm>
            <a:off x="186166" y="758952"/>
            <a:ext cx="5778215"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 26-11-2024</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 Peer reviews</a:t>
            </a:r>
          </a:p>
          <a:p>
            <a:pPr marL="182880" lvl="0" indent="-154940" algn="l" rtl="0">
              <a:spcBef>
                <a:spcPts val="0"/>
              </a:spcBef>
              <a:spcAft>
                <a:spcPts val="0"/>
              </a:spcAft>
              <a:buSzPts val="1000"/>
              <a:buChar char="●"/>
            </a:pPr>
            <a:r>
              <a:rPr lang="en-US" b="1" noProof="0" dirty="0"/>
              <a:t>Related to what task: Peer reviews / Project</a:t>
            </a:r>
          </a:p>
          <a:p>
            <a:pPr marL="182880" lvl="0" indent="-154940" algn="l" rtl="0">
              <a:spcBef>
                <a:spcPts val="0"/>
              </a:spcBef>
              <a:spcAft>
                <a:spcPts val="0"/>
              </a:spcAft>
              <a:buSzPts val="1000"/>
              <a:buChar char="●"/>
            </a:pPr>
            <a:r>
              <a:rPr lang="en-US" b="1" noProof="0" dirty="0"/>
              <a:t>Response/action coming forward from this: </a:t>
            </a:r>
          </a:p>
          <a:p>
            <a:pPr marL="27940" lvl="0" indent="0" algn="l" rtl="0">
              <a:spcBef>
                <a:spcPts val="0"/>
              </a:spcBef>
              <a:spcAft>
                <a:spcPts val="0"/>
              </a:spcAft>
              <a:buSzPts val="1000"/>
              <a:buNone/>
            </a:pPr>
            <a:endParaRPr lang="en-US" b="1" noProof="0" dirty="0"/>
          </a:p>
          <a:p>
            <a:pPr marL="27940" lvl="0" indent="0" algn="l" rtl="0">
              <a:spcBef>
                <a:spcPts val="0"/>
              </a:spcBef>
              <a:spcAft>
                <a:spcPts val="0"/>
              </a:spcAft>
              <a:buSzPts val="1000"/>
              <a:buNone/>
            </a:pPr>
            <a:r>
              <a:rPr lang="en-US" b="1" noProof="0" dirty="0"/>
              <a:t>-   Balance task distribution to ensure equal contribution among team members. </a:t>
            </a:r>
          </a:p>
          <a:p>
            <a:pPr marL="199390" lvl="0" indent="-171450" algn="l" rtl="0">
              <a:spcBef>
                <a:spcPts val="0"/>
              </a:spcBef>
              <a:spcAft>
                <a:spcPts val="0"/>
              </a:spcAft>
              <a:buSzPts val="1000"/>
              <a:buFontTx/>
              <a:buChar char="-"/>
            </a:pPr>
            <a:r>
              <a:rPr lang="en-US" b="1" noProof="0" dirty="0"/>
              <a:t>Seek more feedback from teammates to enhance collaboration.</a:t>
            </a:r>
          </a:p>
          <a:p>
            <a:pPr marL="199390" lvl="0" indent="-171450" algn="l" rtl="0">
              <a:spcBef>
                <a:spcPts val="0"/>
              </a:spcBef>
              <a:spcAft>
                <a:spcPts val="0"/>
              </a:spcAft>
              <a:buSzPts val="1000"/>
              <a:buFontTx/>
              <a:buChar char="-"/>
            </a:pPr>
            <a:r>
              <a:rPr lang="en-US" b="1" noProof="0" dirty="0"/>
              <a:t>Adjust communication volume to avoid overwhelming teammates.</a:t>
            </a:r>
          </a:p>
          <a:p>
            <a:pPr marL="182880" lvl="0" indent="-154940" algn="l" rtl="0">
              <a:spcBef>
                <a:spcPts val="0"/>
              </a:spcBef>
              <a:spcAft>
                <a:spcPts val="0"/>
              </a:spcAft>
              <a:buSzPts val="1000"/>
              <a:buChar char="●"/>
            </a:pPr>
            <a:endParaRPr lang="en-US" b="1" noProof="0" dirty="0"/>
          </a:p>
          <a:p>
            <a:pPr marL="182880" lvl="0" indent="-154940" algn="l" rtl="0">
              <a:spcBef>
                <a:spcPts val="0"/>
              </a:spcBef>
              <a:spcAft>
                <a:spcPts val="0"/>
              </a:spcAft>
              <a:buSzPts val="1000"/>
              <a:buChar char="●"/>
            </a:pPr>
            <a:endParaRPr lang="en-US" b="1" noProof="0" dirty="0"/>
          </a:p>
          <a:p>
            <a:pPr marL="182880" lvl="0" indent="-154940" algn="l" rtl="0">
              <a:spcBef>
                <a:spcPts val="0"/>
              </a:spcBef>
              <a:spcAft>
                <a:spcPts val="0"/>
              </a:spcAft>
              <a:buSzPts val="1000"/>
              <a:buChar char="●"/>
            </a:pPr>
            <a:endParaRPr lang="en-US" b="1" noProof="0" dirty="0"/>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12</a:t>
            </a:r>
          </a:p>
        </p:txBody>
      </p:sp>
    </p:spTree>
    <p:extLst>
      <p:ext uri="{BB962C8B-B14F-4D97-AF65-F5344CB8AC3E}">
        <p14:creationId xmlns:p14="http://schemas.microsoft.com/office/powerpoint/2010/main" val="18110032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13 -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Prepare for the upcoming presentation.</a:t>
            </a:r>
          </a:p>
          <a:p>
            <a:pPr marL="199390" lvl="0" indent="-171450" algn="l" rtl="0">
              <a:spcBef>
                <a:spcPts val="0"/>
              </a:spcBef>
              <a:spcAft>
                <a:spcPts val="0"/>
              </a:spcAft>
              <a:buSzPts val="1000"/>
              <a:buFontTx/>
              <a:buChar char="-"/>
            </a:pPr>
            <a:r>
              <a:rPr lang="en-US" noProof="0" dirty="0"/>
              <a:t>Work on frontend research and BRD debugging.</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Completed BRD debugging</a:t>
            </a:r>
          </a:p>
          <a:p>
            <a:pPr marL="199390" lvl="0" indent="-171450" algn="l" rtl="0">
              <a:spcBef>
                <a:spcPts val="0"/>
              </a:spcBef>
              <a:spcAft>
                <a:spcPts val="0"/>
              </a:spcAft>
              <a:buSzPts val="1000"/>
              <a:buFontTx/>
              <a:buChar char="-"/>
            </a:pPr>
            <a:r>
              <a:rPr lang="en-US" noProof="0" dirty="0"/>
              <a:t>Qualitative analysis</a:t>
            </a:r>
          </a:p>
          <a:p>
            <a:pPr marL="199390" lvl="0" indent="-171450" algn="l" rtl="0">
              <a:spcBef>
                <a:spcPts val="0"/>
              </a:spcBef>
              <a:spcAft>
                <a:spcPts val="0"/>
              </a:spcAft>
              <a:buSzPts val="1000"/>
              <a:buFontTx/>
              <a:buChar char="-"/>
            </a:pPr>
            <a:r>
              <a:rPr lang="en-US" noProof="0" dirty="0"/>
              <a:t>Frontend research</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was productive with significant progress on research tasks.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Qualitative analysis preparation.</a:t>
            </a:r>
          </a:p>
          <a:p>
            <a:pPr marL="27940" lvl="0" indent="0" algn="l" rtl="0">
              <a:spcBef>
                <a:spcPts val="0"/>
              </a:spcBef>
              <a:spcAft>
                <a:spcPts val="0"/>
              </a:spcAft>
              <a:buSzPts val="1000"/>
              <a:buNone/>
            </a:pPr>
            <a:r>
              <a:rPr lang="en-US" noProof="0" dirty="0"/>
              <a:t>Presentation-related work completed on time.</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Some delays in frontend research due to unexpected challenges.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Improved understanding of BRD debugging and qualitative analysis methods.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Prioritize frontend research and manage time better for unexpected challenges.</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13</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22002840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13 - Feedback</a:t>
            </a:r>
          </a:p>
        </p:txBody>
      </p:sp>
      <p:sp>
        <p:nvSpPr>
          <p:cNvPr id="173" name="Google Shape;173;p21"/>
          <p:cNvSpPr txBox="1">
            <a:spLocks noGrp="1"/>
          </p:cNvSpPr>
          <p:nvPr>
            <p:ph type="subTitle" idx="1"/>
          </p:nvPr>
        </p:nvSpPr>
        <p:spPr>
          <a:xfrm>
            <a:off x="186166" y="758952"/>
            <a:ext cx="5967745"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13</a:t>
            </a:r>
          </a:p>
        </p:txBody>
      </p:sp>
    </p:spTree>
    <p:extLst>
      <p:ext uri="{BB962C8B-B14F-4D97-AF65-F5344CB8AC3E}">
        <p14:creationId xmlns:p14="http://schemas.microsoft.com/office/powerpoint/2010/main" val="27378589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14 -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Gather footage for testing and complete documentation.</a:t>
            </a:r>
          </a:p>
          <a:p>
            <a:pPr marL="199390" lvl="0" indent="-171450" algn="l" rtl="0">
              <a:spcBef>
                <a:spcPts val="0"/>
              </a:spcBef>
              <a:spcAft>
                <a:spcPts val="0"/>
              </a:spcAft>
              <a:buSzPts val="1000"/>
              <a:buFontTx/>
              <a:buChar char="-"/>
            </a:pPr>
            <a:r>
              <a:rPr lang="en-US" noProof="0" dirty="0"/>
              <a:t>Send invitations and prepare presentation materials.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Gathered testing footage</a:t>
            </a:r>
          </a:p>
          <a:p>
            <a:pPr marL="199390" lvl="0" indent="-171450" algn="l" rtl="0">
              <a:spcBef>
                <a:spcPts val="0"/>
              </a:spcBef>
              <a:spcAft>
                <a:spcPts val="0"/>
              </a:spcAft>
              <a:buSzPts val="1000"/>
              <a:buFontTx/>
              <a:buChar char="-"/>
            </a:pPr>
            <a:r>
              <a:rPr lang="en-US" noProof="0" dirty="0"/>
              <a:t>Worked on documentation</a:t>
            </a:r>
          </a:p>
          <a:p>
            <a:pPr marL="199390" lvl="0" indent="-171450" algn="l" rtl="0">
              <a:spcBef>
                <a:spcPts val="0"/>
              </a:spcBef>
              <a:spcAft>
                <a:spcPts val="0"/>
              </a:spcAft>
              <a:buSzPts val="1000"/>
              <a:buFontTx/>
              <a:buChar char="-"/>
            </a:pPr>
            <a:r>
              <a:rPr lang="en-US" noProof="0" dirty="0"/>
              <a:t>completed qualitative analysis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It was a productive week with several deliverables completed.</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went well? </a:t>
            </a:r>
          </a:p>
          <a:p>
            <a:pPr marL="27940" lvl="0" indent="0" algn="l" rtl="0">
              <a:spcBef>
                <a:spcPts val="0"/>
              </a:spcBef>
              <a:spcAft>
                <a:spcPts val="0"/>
              </a:spcAft>
              <a:buSzPts val="1000"/>
              <a:buNone/>
            </a:pPr>
            <a:r>
              <a:rPr lang="en-US" noProof="0" dirty="0"/>
              <a:t>Presentation preparation progressed smoothly.</a:t>
            </a:r>
          </a:p>
          <a:p>
            <a:pPr marL="27940" lvl="0" indent="0" algn="l" rtl="0">
              <a:spcBef>
                <a:spcPts val="0"/>
              </a:spcBef>
              <a:spcAft>
                <a:spcPts val="0"/>
              </a:spcAft>
              <a:buSzPts val="1000"/>
              <a:buNone/>
            </a:pPr>
            <a:r>
              <a:rPr lang="en-US" noProof="0" dirty="0"/>
              <a:t>Testing footage and qualitative analysis were completed efficiently.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Editing video for presentation took longer than expected.</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Improved video editing skills for presentation purposes.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Streamline video editing workflow to save time.</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14</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3457685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14 - Feedback</a:t>
            </a:r>
          </a:p>
        </p:txBody>
      </p:sp>
      <p:sp>
        <p:nvSpPr>
          <p:cNvPr id="173" name="Google Shape;173;p21"/>
          <p:cNvSpPr txBox="1">
            <a:spLocks noGrp="1"/>
          </p:cNvSpPr>
          <p:nvPr>
            <p:ph type="subTitle" idx="1"/>
          </p:nvPr>
        </p:nvSpPr>
        <p:spPr>
          <a:xfrm>
            <a:off x="186166" y="758952"/>
            <a:ext cx="5605033"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14</a:t>
            </a:r>
          </a:p>
        </p:txBody>
      </p:sp>
    </p:spTree>
    <p:extLst>
      <p:ext uri="{BB962C8B-B14F-4D97-AF65-F5344CB8AC3E}">
        <p14:creationId xmlns:p14="http://schemas.microsoft.com/office/powerpoint/2010/main" val="39922176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15 -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Deliver the presentation and finalize the dashboard.</a:t>
            </a:r>
          </a:p>
          <a:p>
            <a:pPr marL="199390" lvl="0" indent="-171450" algn="l" rtl="0">
              <a:spcBef>
                <a:spcPts val="0"/>
              </a:spcBef>
              <a:spcAft>
                <a:spcPts val="0"/>
              </a:spcAft>
              <a:buSzPts val="1000"/>
              <a:buFontTx/>
              <a:buChar char="-"/>
            </a:pPr>
            <a:r>
              <a:rPr lang="en-US" noProof="0" dirty="0"/>
              <a:t>Prepare notes and work on retake assignments.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Delivered presentation</a:t>
            </a:r>
          </a:p>
          <a:p>
            <a:pPr marL="199390" lvl="0" indent="-171450" algn="l" rtl="0">
              <a:spcBef>
                <a:spcPts val="0"/>
              </a:spcBef>
              <a:spcAft>
                <a:spcPts val="0"/>
              </a:spcAft>
              <a:buSzPts val="1000"/>
              <a:buFontTx/>
              <a:buChar char="-"/>
            </a:pPr>
            <a:r>
              <a:rPr lang="en-US" noProof="0" dirty="0"/>
              <a:t>Dashboard updates</a:t>
            </a:r>
          </a:p>
          <a:p>
            <a:pPr marL="199390" lvl="0" indent="-171450" algn="l" rtl="0">
              <a:spcBef>
                <a:spcPts val="0"/>
              </a:spcBef>
              <a:spcAft>
                <a:spcPts val="0"/>
              </a:spcAft>
              <a:buSzPts val="1000"/>
              <a:buFontTx/>
              <a:buChar char="-"/>
            </a:pPr>
            <a:r>
              <a:rPr lang="en-US" noProof="0" dirty="0"/>
              <a:t>Began retake assignments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was a mix of successes and minor delays.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Successful presentation delivery.</a:t>
            </a:r>
          </a:p>
          <a:p>
            <a:pPr marL="27940" lvl="0" indent="0" algn="l" rtl="0">
              <a:spcBef>
                <a:spcPts val="0"/>
              </a:spcBef>
              <a:spcAft>
                <a:spcPts val="0"/>
              </a:spcAft>
              <a:buSzPts val="1000"/>
              <a:buNone/>
            </a:pPr>
            <a:r>
              <a:rPr lang="en-US" noProof="0" dirty="0"/>
              <a:t>Progress on retake and dashboard tasks.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Some delays due to blocked debugging tasks.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Gained insights into presenting findings effectively.</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a:p>
            <a:pPr marL="27940" lvl="0" indent="0" algn="l" rtl="0">
              <a:spcBef>
                <a:spcPts val="0"/>
              </a:spcBef>
              <a:spcAft>
                <a:spcPts val="0"/>
              </a:spcAft>
              <a:buSzPts val="1000"/>
              <a:buNone/>
            </a:pPr>
            <a:r>
              <a:rPr lang="en-US" noProof="0" dirty="0"/>
              <a:t>Address blocked tasks early and ensure team coordination.</a:t>
            </a:r>
          </a:p>
          <a:p>
            <a:pPr marL="27940" lvl="0" indent="0" algn="l" rtl="0">
              <a:spcBef>
                <a:spcPts val="0"/>
              </a:spcBef>
              <a:spcAft>
                <a:spcPts val="0"/>
              </a:spcAft>
              <a:buSzPts val="1000"/>
              <a:buNone/>
            </a:pPr>
            <a:endParaRPr lang="en-US" noProof="0" dirty="0"/>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15</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7076502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15 - Feedback</a:t>
            </a:r>
          </a:p>
        </p:txBody>
      </p:sp>
      <p:sp>
        <p:nvSpPr>
          <p:cNvPr id="173" name="Google Shape;173;p21"/>
          <p:cNvSpPr txBox="1">
            <a:spLocks noGrp="1"/>
          </p:cNvSpPr>
          <p:nvPr>
            <p:ph type="subTitle" idx="1"/>
          </p:nvPr>
        </p:nvSpPr>
        <p:spPr>
          <a:xfrm>
            <a:off x="186167" y="758952"/>
            <a:ext cx="606916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15</a:t>
            </a:r>
          </a:p>
        </p:txBody>
      </p:sp>
    </p:spTree>
    <p:extLst>
      <p:ext uri="{BB962C8B-B14F-4D97-AF65-F5344CB8AC3E}">
        <p14:creationId xmlns:p14="http://schemas.microsoft.com/office/powerpoint/2010/main" val="2365832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noProof="0" dirty="0"/>
              <a:t>Section A</a:t>
            </a:r>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000" noProof="0" dirty="0"/>
              <a:t>Goal Setting</a:t>
            </a:r>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noProof="0" dirty="0">
                <a:solidFill>
                  <a:srgbClr val="999999"/>
                </a:solidFill>
                <a:latin typeface="Roboto"/>
                <a:ea typeface="Roboto"/>
                <a:cs typeface="Roboto"/>
                <a:sym typeface="Roboto"/>
              </a:rPr>
              <a:t>A</a:t>
            </a:r>
          </a:p>
        </p:txBody>
      </p:sp>
      <p:sp>
        <p:nvSpPr>
          <p:cNvPr id="2" name="Rectangle: Rounded Corners 1">
            <a:extLst>
              <a:ext uri="{FF2B5EF4-FFF2-40B4-BE49-F238E27FC236}">
                <a16:creationId xmlns:a16="http://schemas.microsoft.com/office/drawing/2014/main" id="{4E84F48E-9152-454D-9754-FA0D0AD81F68}"/>
              </a:ext>
            </a:extLst>
          </p:cNvPr>
          <p:cNvSpPr/>
          <p:nvPr/>
        </p:nvSpPr>
        <p:spPr>
          <a:xfrm>
            <a:off x="2033752" y="404648"/>
            <a:ext cx="6232634" cy="73046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noProof="0" dirty="0">
                <a:latin typeface="Open Sans" panose="020B0606030504020204" pitchFamily="34" charset="0"/>
                <a:ea typeface="Open Sans" panose="020B0606030504020204" pitchFamily="34" charset="0"/>
                <a:cs typeface="Times New Roman" panose="02020603050405020304" pitchFamily="18" charset="0"/>
              </a:rPr>
              <a:t>In the first week</a:t>
            </a:r>
            <a:r>
              <a:rPr lang="en-US" noProof="0" dirty="0">
                <a:latin typeface="Open Sans" panose="020B0606030504020204" pitchFamily="34" charset="0"/>
                <a:ea typeface="Open Sans" panose="020B0606030504020204" pitchFamily="34" charset="0"/>
                <a:cs typeface="Times New Roman" panose="02020603050405020304" pitchFamily="18" charset="0"/>
              </a:rPr>
              <a:t>, t</a:t>
            </a:r>
            <a:r>
              <a:rPr lang="en-US" noProof="0" dirty="0">
                <a:effectLst/>
                <a:latin typeface="Open Sans" panose="020B0606030504020204" pitchFamily="34" charset="0"/>
                <a:ea typeface="Open Sans" panose="020B0606030504020204" pitchFamily="34" charset="0"/>
                <a:cs typeface="Times New Roman" panose="02020603050405020304" pitchFamily="18" charset="0"/>
              </a:rPr>
              <a:t>he student sets ambitious, S.M.A.R.T. goals in alignment with the project brief, their chosen role(s), content of the assessment rubric and their personal long-term goals</a:t>
            </a:r>
            <a:endParaRPr lang="en-US" sz="1100" noProof="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16 -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Continue report writing and finalize presentation slides.</a:t>
            </a:r>
          </a:p>
          <a:p>
            <a:pPr marL="199390" lvl="0" indent="-171450" algn="l" rtl="0">
              <a:spcBef>
                <a:spcPts val="0"/>
              </a:spcBef>
              <a:spcAft>
                <a:spcPts val="0"/>
              </a:spcAft>
              <a:buSzPts val="1000"/>
              <a:buFontTx/>
              <a:buChar char="-"/>
            </a:pPr>
            <a:r>
              <a:rPr lang="en-US" noProof="0" dirty="0"/>
              <a:t>Complete learning log/worklog and schedule the presentation.</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199390" lvl="0" indent="-171450" algn="l" rtl="0">
              <a:spcBef>
                <a:spcPts val="0"/>
              </a:spcBef>
              <a:spcAft>
                <a:spcPts val="0"/>
              </a:spcAft>
              <a:buSzPts val="1000"/>
              <a:buFontTx/>
              <a:buChar char="-"/>
            </a:pPr>
            <a:r>
              <a:rPr lang="en-US" noProof="0" dirty="0"/>
              <a:t>Gathered testing footage</a:t>
            </a:r>
          </a:p>
          <a:p>
            <a:pPr marL="199390" lvl="0" indent="-171450" algn="l" rtl="0">
              <a:spcBef>
                <a:spcPts val="0"/>
              </a:spcBef>
              <a:spcAft>
                <a:spcPts val="0"/>
              </a:spcAft>
              <a:buSzPts val="1000"/>
              <a:buFontTx/>
              <a:buChar char="-"/>
            </a:pPr>
            <a:r>
              <a:rPr lang="en-US" noProof="0" dirty="0"/>
              <a:t>Continued report work</a:t>
            </a:r>
          </a:p>
          <a:p>
            <a:pPr marL="199390" lvl="0" indent="-171450" algn="l" rtl="0">
              <a:spcBef>
                <a:spcPts val="0"/>
              </a:spcBef>
              <a:spcAft>
                <a:spcPts val="0"/>
              </a:spcAft>
              <a:buSzPts val="1000"/>
              <a:buFontTx/>
              <a:buChar char="-"/>
            </a:pPr>
            <a:r>
              <a:rPr lang="en-US" noProof="0" dirty="0"/>
              <a:t>Prepared for team meetings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went fairly well overall, with the majority of tasks completed and minimal delays.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Progress was made on the presentation and documentation. Team meetings and collaboration were effective.</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A canceled task (report) and delays in evidence-related tasks indicate time management issues or unexpected obstacles.</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 </a:t>
            </a:r>
          </a:p>
          <a:p>
            <a:pPr marL="27940" lvl="0" indent="0" algn="l" rtl="0">
              <a:spcBef>
                <a:spcPts val="0"/>
              </a:spcBef>
              <a:spcAft>
                <a:spcPts val="0"/>
              </a:spcAft>
              <a:buSzPts val="1000"/>
              <a:buNone/>
            </a:pPr>
            <a:r>
              <a:rPr lang="en-US" noProof="0" dirty="0"/>
              <a:t>The importance of realistic planning and prioritizing high-impact tasks when schedules are tight.</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16</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1813473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16 - Feedback</a:t>
            </a:r>
          </a:p>
        </p:txBody>
      </p:sp>
      <p:sp>
        <p:nvSpPr>
          <p:cNvPr id="173" name="Google Shape;173;p21"/>
          <p:cNvSpPr txBox="1">
            <a:spLocks noGrp="1"/>
          </p:cNvSpPr>
          <p:nvPr>
            <p:ph type="subTitle" idx="1"/>
          </p:nvPr>
        </p:nvSpPr>
        <p:spPr>
          <a:xfrm>
            <a:off x="186166" y="758952"/>
            <a:ext cx="5757433"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16</a:t>
            </a:r>
          </a:p>
        </p:txBody>
      </p:sp>
      <p:sp>
        <p:nvSpPr>
          <p:cNvPr id="3" name="TextBox 2">
            <a:extLst>
              <a:ext uri="{FF2B5EF4-FFF2-40B4-BE49-F238E27FC236}">
                <a16:creationId xmlns:a16="http://schemas.microsoft.com/office/drawing/2014/main" id="{00C88209-843E-9F2D-DAA6-6147CCDCF699}"/>
              </a:ext>
            </a:extLst>
          </p:cNvPr>
          <p:cNvSpPr txBox="1"/>
          <p:nvPr/>
        </p:nvSpPr>
        <p:spPr>
          <a:xfrm>
            <a:off x="3851156" y="845118"/>
            <a:ext cx="4818888" cy="2092881"/>
          </a:xfrm>
          <a:prstGeom prst="rect">
            <a:avLst/>
          </a:prstGeom>
          <a:noFill/>
        </p:spPr>
        <p:txBody>
          <a:bodyPr wrap="square">
            <a:spAutoFit/>
          </a:bodyPr>
          <a:lstStyle/>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Reflection:</a:t>
            </a:r>
          </a:p>
          <a:p>
            <a:endPar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endParaRP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Action: “Try and keep a bit more busy or be more clear about what you are working on”</a:t>
            </a:r>
          </a:p>
          <a:p>
            <a:endPar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endParaRP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Note: “Is always willing to help out when asked”</a:t>
            </a:r>
          </a:p>
          <a:p>
            <a:endPar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endParaRP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most responses were 3 or 4 out of 4</a:t>
            </a: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a:t>
            </a:r>
          </a:p>
          <a:p>
            <a:endPar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endParaRP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 Trying to keep Trello more updated with what is going on</a:t>
            </a: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 I talk now, and now too much</a:t>
            </a:r>
          </a:p>
          <a:p>
            <a:r>
              <a:rPr lang="en-US" sz="1000" noProof="0" dirty="0">
                <a:solidFill>
                  <a:schemeClr val="bg1"/>
                </a:solidFill>
                <a:latin typeface="Roboto" panose="02000000000000000000" pitchFamily="2" charset="0"/>
                <a:ea typeface="Roboto" panose="02000000000000000000" pitchFamily="2" charset="0"/>
                <a:cs typeface="Roboto" panose="02000000000000000000" pitchFamily="2" charset="0"/>
              </a:rPr>
              <a:t>- Always trying to be helpful, but sometimes feel uninformed to help</a:t>
            </a:r>
          </a:p>
        </p:txBody>
      </p:sp>
    </p:spTree>
    <p:extLst>
      <p:ext uri="{BB962C8B-B14F-4D97-AF65-F5344CB8AC3E}">
        <p14:creationId xmlns:p14="http://schemas.microsoft.com/office/powerpoint/2010/main" val="19672901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17 -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27940" lvl="0" indent="0" algn="l" rtl="0">
              <a:spcBef>
                <a:spcPts val="0"/>
              </a:spcBef>
              <a:spcAft>
                <a:spcPts val="0"/>
              </a:spcAft>
              <a:buSzPts val="1000"/>
              <a:buNone/>
            </a:pPr>
            <a:r>
              <a:rPr lang="en-US" noProof="0" dirty="0"/>
              <a:t>- Finalize the technical report and presentations.</a:t>
            </a:r>
          </a:p>
          <a:p>
            <a:pPr marL="27940" lvl="0" indent="0" algn="l" rtl="0">
              <a:spcBef>
                <a:spcPts val="0"/>
              </a:spcBef>
              <a:spcAft>
                <a:spcPts val="0"/>
              </a:spcAft>
              <a:buSzPts val="1000"/>
              <a:buNone/>
            </a:pPr>
            <a:r>
              <a:rPr lang="en-US" noProof="0" dirty="0"/>
              <a:t>- Collect additional data and adjust presentations based on feedback.</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27940" lvl="0" indent="0" algn="l" rtl="0">
              <a:spcBef>
                <a:spcPts val="0"/>
              </a:spcBef>
              <a:spcAft>
                <a:spcPts val="0"/>
              </a:spcAft>
              <a:buSzPts val="1000"/>
              <a:buNone/>
            </a:pPr>
            <a:r>
              <a:rPr lang="en-US" noProof="0" dirty="0"/>
              <a:t>- Completed data collection and technical report adjustments.</a:t>
            </a:r>
          </a:p>
          <a:p>
            <a:pPr marL="27940" lvl="0" indent="0" algn="l" rtl="0">
              <a:spcBef>
                <a:spcPts val="0"/>
              </a:spcBef>
              <a:spcAft>
                <a:spcPts val="0"/>
              </a:spcAft>
              <a:buSzPts val="1000"/>
              <a:buNone/>
            </a:pPr>
            <a:r>
              <a:rPr lang="en-US" noProof="0" dirty="0"/>
              <a:t>- Gathered feedback on presentations and made adjustments accordingly.</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27940" lvl="0" indent="0" algn="l" rtl="0">
              <a:spcBef>
                <a:spcPts val="0"/>
              </a:spcBef>
              <a:spcAft>
                <a:spcPts val="0"/>
              </a:spcAft>
              <a:buSzPts val="1000"/>
              <a:buNone/>
            </a:pPr>
            <a:r>
              <a:rPr lang="en-US" noProof="0" dirty="0"/>
              <a:t>The week was productive, with all key tasks completed. There was some overrun in hours, indicating a heavy workload.</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Significant progress on the technical report and presentations.</a:t>
            </a:r>
          </a:p>
          <a:p>
            <a:pPr marL="27940" lvl="0" indent="0" algn="l" rtl="0">
              <a:spcBef>
                <a:spcPts val="0"/>
              </a:spcBef>
              <a:spcAft>
                <a:spcPts val="0"/>
              </a:spcAft>
              <a:buSzPts val="1000"/>
              <a:buNone/>
            </a:pPr>
            <a:r>
              <a:rPr lang="en-US" noProof="0" dirty="0"/>
              <a:t> </a:t>
            </a:r>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Worklog and ILOs took more time than planned, showing a possible need for better task estimation.</a:t>
            </a:r>
          </a:p>
          <a:p>
            <a:pPr marL="27940" lvl="0" indent="0" algn="l" rtl="0">
              <a:spcBef>
                <a:spcPts val="0"/>
              </a:spcBef>
              <a:spcAft>
                <a:spcPts val="0"/>
              </a:spcAft>
              <a:buSzPts val="1000"/>
              <a:buNone/>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Receiving feedback early can reduce last-minute stress. Accurate effort estimation is crucial for planning.</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17</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20617607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17 - Feedback</a:t>
            </a:r>
          </a:p>
        </p:txBody>
      </p:sp>
      <p:sp>
        <p:nvSpPr>
          <p:cNvPr id="173" name="Google Shape;173;p21"/>
          <p:cNvSpPr txBox="1">
            <a:spLocks noGrp="1"/>
          </p:cNvSpPr>
          <p:nvPr>
            <p:ph type="subTitle" idx="1"/>
          </p:nvPr>
        </p:nvSpPr>
        <p:spPr>
          <a:xfrm>
            <a:off x="186166" y="758952"/>
            <a:ext cx="5486399"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r>
              <a:rPr lang="en-US" b="1" noProof="0" dirty="0"/>
              <a:t>Related to what task: </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17</a:t>
            </a:r>
          </a:p>
        </p:txBody>
      </p:sp>
    </p:spTree>
    <p:extLst>
      <p:ext uri="{BB962C8B-B14F-4D97-AF65-F5344CB8AC3E}">
        <p14:creationId xmlns:p14="http://schemas.microsoft.com/office/powerpoint/2010/main" val="33654149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18 -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27940" lvl="0" indent="0" algn="l" rtl="0">
              <a:spcBef>
                <a:spcPts val="0"/>
              </a:spcBef>
              <a:spcAft>
                <a:spcPts val="0"/>
              </a:spcAft>
              <a:buSzPts val="1000"/>
              <a:buNone/>
            </a:pPr>
            <a:r>
              <a:rPr lang="en-US" noProof="0" dirty="0"/>
              <a:t>- Practice and finalize the presentation.</a:t>
            </a:r>
          </a:p>
          <a:p>
            <a:pPr marL="27940" lvl="0" indent="0" algn="l" rtl="0">
              <a:spcBef>
                <a:spcPts val="0"/>
              </a:spcBef>
              <a:spcAft>
                <a:spcPts val="0"/>
              </a:spcAft>
              <a:buSzPts val="1000"/>
              <a:buNone/>
            </a:pPr>
            <a:r>
              <a:rPr lang="en-US" noProof="0" dirty="0"/>
              <a:t>- Complete retrospective and finalize the ILOs.</a:t>
            </a:r>
          </a:p>
          <a:p>
            <a:pPr marL="27940" lvl="0" indent="0" algn="l" rtl="0">
              <a:spcBef>
                <a:spcPts val="0"/>
              </a:spcBef>
              <a:spcAft>
                <a:spcPts val="0"/>
              </a:spcAft>
              <a:buSzPts val="1000"/>
              <a:buNone/>
            </a:pPr>
            <a:r>
              <a:rPr lang="en-US" noProof="0" dirty="0"/>
              <a:t>- Work on learning logs and the technical report.</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a:t>
            </a:r>
          </a:p>
          <a:p>
            <a:pPr marL="27940" lvl="0" indent="0" algn="l" rtl="0">
              <a:spcBef>
                <a:spcPts val="0"/>
              </a:spcBef>
              <a:spcAft>
                <a:spcPts val="0"/>
              </a:spcAft>
              <a:buSzPts val="1000"/>
              <a:buNone/>
            </a:pPr>
            <a:r>
              <a:rPr lang="en-US" noProof="0" dirty="0"/>
              <a:t>- Practiced and listened to presentations.</a:t>
            </a:r>
          </a:p>
          <a:p>
            <a:pPr marL="27940" lvl="0" indent="0" algn="l" rtl="0">
              <a:spcBef>
                <a:spcPts val="0"/>
              </a:spcBef>
              <a:spcAft>
                <a:spcPts val="0"/>
              </a:spcAft>
              <a:buSzPts val="1000"/>
              <a:buNone/>
            </a:pPr>
            <a:r>
              <a:rPr lang="en-US" noProof="0" dirty="0"/>
              <a:t>- Adjusted and finalized aspects of the presentation.</a:t>
            </a:r>
          </a:p>
          <a:p>
            <a:pPr marL="27940" lvl="0" indent="0" algn="l" rtl="0">
              <a:spcBef>
                <a:spcPts val="0"/>
              </a:spcBef>
              <a:spcAft>
                <a:spcPts val="0"/>
              </a:spcAft>
              <a:buSzPts val="1000"/>
              <a:buNone/>
            </a:pPr>
            <a:r>
              <a:rPr lang="en-US" noProof="0" dirty="0"/>
              <a:t>- Worked on ILOs, retrospectives, and technical report adjustments.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Showcase what tasks you have been working on this week and provide evidence for it.</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a:t>
            </a:r>
          </a:p>
          <a:p>
            <a:pPr marL="27940" lvl="0" indent="0" algn="l" rtl="0">
              <a:spcBef>
                <a:spcPts val="0"/>
              </a:spcBef>
              <a:spcAft>
                <a:spcPts val="0"/>
              </a:spcAft>
              <a:buSzPts val="1000"/>
              <a:buNone/>
            </a:pPr>
            <a:r>
              <a:rPr lang="en-US" noProof="0" dirty="0"/>
              <a:t>The week went smoothly, with minor issues such as cancellations of certain tasks (peer reviews and BRD).</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went well?</a:t>
            </a:r>
          </a:p>
          <a:p>
            <a:pPr marL="27940" lvl="0" indent="0" algn="l" rtl="0">
              <a:spcBef>
                <a:spcPts val="0"/>
              </a:spcBef>
              <a:spcAft>
                <a:spcPts val="0"/>
              </a:spcAft>
              <a:buSzPts val="1000"/>
              <a:buNone/>
            </a:pPr>
            <a:r>
              <a:rPr lang="en-US" noProof="0" dirty="0"/>
              <a:t>Presentation preparation and collaboration on feedback were strong points.</a:t>
            </a:r>
          </a:p>
          <a:p>
            <a:pPr marL="27940" lvl="0" indent="0" algn="l" rtl="0">
              <a:spcBef>
                <a:spcPts val="0"/>
              </a:spcBef>
              <a:spcAft>
                <a:spcPts val="0"/>
              </a:spcAft>
              <a:buSzPts val="1000"/>
              <a:buNone/>
            </a:pPr>
            <a:r>
              <a:rPr lang="en-US" noProof="0" dirty="0"/>
              <a:t>Retrospective sessions and meetings added value.</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didn’t go so well?</a:t>
            </a:r>
          </a:p>
          <a:p>
            <a:pPr marL="27940" lvl="0" indent="0" algn="l" rtl="0">
              <a:spcBef>
                <a:spcPts val="0"/>
              </a:spcBef>
              <a:spcAft>
                <a:spcPts val="0"/>
              </a:spcAft>
              <a:buSzPts val="1000"/>
              <a:buNone/>
            </a:pPr>
            <a:r>
              <a:rPr lang="en-US" noProof="0" dirty="0"/>
              <a:t>Some canceled tasks and underestimated time for ILOs and the technical report suggest slight inefficiencies.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did you learn?</a:t>
            </a:r>
          </a:p>
          <a:p>
            <a:pPr marL="27940" lvl="0" indent="0" algn="l" rtl="0">
              <a:spcBef>
                <a:spcPts val="0"/>
              </a:spcBef>
              <a:spcAft>
                <a:spcPts val="0"/>
              </a:spcAft>
              <a:buSzPts val="1000"/>
              <a:buNone/>
            </a:pPr>
            <a:r>
              <a:rPr lang="en-US" noProof="0" dirty="0"/>
              <a:t>Dedicating time to practice presentations enhances delivery quality.</a:t>
            </a:r>
          </a:p>
          <a:p>
            <a:pPr marL="27940" lvl="0" indent="0" algn="l" rtl="0">
              <a:spcBef>
                <a:spcPts val="0"/>
              </a:spcBef>
              <a:spcAft>
                <a:spcPts val="0"/>
              </a:spcAft>
              <a:buSzPts val="1000"/>
              <a:buNone/>
            </a:pPr>
            <a:r>
              <a:rPr lang="en-US" noProof="0" dirty="0"/>
              <a:t>Flexibility in planning is necessary to adapt to changing priorities.</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18</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20756383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Week 18 - Feedback</a:t>
            </a:r>
          </a:p>
        </p:txBody>
      </p:sp>
      <p:sp>
        <p:nvSpPr>
          <p:cNvPr id="173" name="Google Shape;173;p21"/>
          <p:cNvSpPr txBox="1">
            <a:spLocks noGrp="1"/>
          </p:cNvSpPr>
          <p:nvPr>
            <p:ph type="subTitle" idx="1"/>
          </p:nvPr>
        </p:nvSpPr>
        <p:spPr>
          <a:xfrm>
            <a:off x="186166" y="758952"/>
            <a:ext cx="6103797"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Team, mentor, peer, or other feedback:</a:t>
            </a: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b="1" noProof="0" dirty="0"/>
              <a:t>Date:</a:t>
            </a:r>
          </a:p>
          <a:p>
            <a:pPr marL="182880" lvl="0" indent="-154940" algn="l" rtl="0">
              <a:spcBef>
                <a:spcPts val="0"/>
              </a:spcBef>
              <a:spcAft>
                <a:spcPts val="0"/>
              </a:spcAft>
              <a:buSzPts val="1000"/>
              <a:buChar char="●"/>
            </a:pPr>
            <a:r>
              <a:rPr lang="en-US" b="1" noProof="0" dirty="0"/>
              <a:t>Feedback from: Peer Reviews</a:t>
            </a:r>
          </a:p>
          <a:p>
            <a:pPr marL="182880" lvl="0" indent="-154940" algn="l" rtl="0">
              <a:spcBef>
                <a:spcPts val="0"/>
              </a:spcBef>
              <a:spcAft>
                <a:spcPts val="0"/>
              </a:spcAft>
              <a:buSzPts val="1000"/>
              <a:buChar char="●"/>
            </a:pPr>
            <a:r>
              <a:rPr lang="en-US" b="1" noProof="0" dirty="0"/>
              <a:t>Feedback:</a:t>
            </a:r>
          </a:p>
          <a:p>
            <a:pPr marL="182880" lvl="0" indent="-154940" algn="l" rtl="0">
              <a:spcBef>
                <a:spcPts val="0"/>
              </a:spcBef>
              <a:spcAft>
                <a:spcPts val="0"/>
              </a:spcAft>
              <a:buSzPts val="1000"/>
              <a:buChar char="●"/>
            </a:pPr>
            <a:endParaRPr lang="en-US" b="1" noProof="0" dirty="0"/>
          </a:p>
          <a:p>
            <a:pPr marL="182880" lvl="0" indent="-154940" algn="l" rtl="0">
              <a:spcBef>
                <a:spcPts val="0"/>
              </a:spcBef>
              <a:spcAft>
                <a:spcPts val="0"/>
              </a:spcAft>
              <a:buSzPts val="1000"/>
              <a:buChar char="●"/>
            </a:pPr>
            <a:r>
              <a:rPr lang="en-US" noProof="0" dirty="0"/>
              <a:t>Good job with all the checklists and report writing</a:t>
            </a:r>
            <a:endParaRPr lang="en-US" b="1" noProof="0" dirty="0"/>
          </a:p>
          <a:p>
            <a:pPr marL="27940" lvl="0" indent="0" algn="l" rtl="0">
              <a:spcBef>
                <a:spcPts val="0"/>
              </a:spcBef>
              <a:spcAft>
                <a:spcPts val="0"/>
              </a:spcAft>
              <a:buSzPts val="1000"/>
              <a:buNone/>
            </a:pPr>
            <a:endParaRPr lang="en-US" b="1" noProof="0" dirty="0"/>
          </a:p>
          <a:p>
            <a:pPr marL="182880" lvl="0" indent="-154940" algn="l" rtl="0">
              <a:spcBef>
                <a:spcPts val="0"/>
              </a:spcBef>
              <a:spcAft>
                <a:spcPts val="0"/>
              </a:spcAft>
              <a:buSzPts val="1000"/>
              <a:buChar char="●"/>
            </a:pPr>
            <a:r>
              <a:rPr lang="en-US" b="1" noProof="0" dirty="0"/>
              <a:t>Related to what task: The project</a:t>
            </a:r>
          </a:p>
          <a:p>
            <a:pPr marL="182880" lvl="0" indent="-154940" algn="l" rtl="0">
              <a:spcBef>
                <a:spcPts val="0"/>
              </a:spcBef>
              <a:spcAft>
                <a:spcPts val="0"/>
              </a:spcAft>
              <a:buSzPts val="1000"/>
              <a:buChar char="●"/>
            </a:pPr>
            <a:r>
              <a:rPr lang="en-US" b="1" noProof="0" dirty="0"/>
              <a:t>Response/action coming forward from this: </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noProof="0" dirty="0"/>
              <a:t>18</a:t>
            </a:r>
          </a:p>
        </p:txBody>
      </p:sp>
      <p:pic>
        <p:nvPicPr>
          <p:cNvPr id="3" name="Picture 2">
            <a:extLst>
              <a:ext uri="{FF2B5EF4-FFF2-40B4-BE49-F238E27FC236}">
                <a16:creationId xmlns:a16="http://schemas.microsoft.com/office/drawing/2014/main" id="{AC0BE531-E278-2DCC-8002-195350CF6F37}"/>
              </a:ext>
            </a:extLst>
          </p:cNvPr>
          <p:cNvPicPr>
            <a:picLocks noChangeAspect="1"/>
          </p:cNvPicPr>
          <p:nvPr/>
        </p:nvPicPr>
        <p:blipFill>
          <a:blip r:embed="rId3"/>
          <a:stretch>
            <a:fillRect/>
          </a:stretch>
        </p:blipFill>
        <p:spPr>
          <a:xfrm>
            <a:off x="4300732" y="758952"/>
            <a:ext cx="3978462" cy="533425"/>
          </a:xfrm>
          <a:prstGeom prst="rect">
            <a:avLst/>
          </a:prstGeom>
        </p:spPr>
      </p:pic>
    </p:spTree>
    <p:extLst>
      <p:ext uri="{BB962C8B-B14F-4D97-AF65-F5344CB8AC3E}">
        <p14:creationId xmlns:p14="http://schemas.microsoft.com/office/powerpoint/2010/main" val="39733255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noProof="0" dirty="0"/>
              <a:t>Section C</a:t>
            </a:r>
          </a:p>
        </p:txBody>
      </p:sp>
      <p:sp>
        <p:nvSpPr>
          <p:cNvPr id="357" name="Google Shape;357;p38"/>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Progress</a:t>
            </a:r>
          </a:p>
          <a:p>
            <a:pPr marL="0" lvl="0" indent="0" algn="ctr" rtl="0">
              <a:spcBef>
                <a:spcPts val="0"/>
              </a:spcBef>
              <a:spcAft>
                <a:spcPts val="0"/>
              </a:spcAft>
              <a:buNone/>
            </a:pPr>
            <a:r>
              <a:rPr lang="en-US" noProof="0" dirty="0"/>
              <a:t>Intended Learning Outcomes</a:t>
            </a:r>
            <a:endParaRPr lang="en-US" sz="3000" noProof="0" dirty="0"/>
          </a:p>
        </p:txBody>
      </p:sp>
      <p:sp>
        <p:nvSpPr>
          <p:cNvPr id="358" name="Google Shape;358;p38"/>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noProof="0" dirty="0">
                <a:solidFill>
                  <a:srgbClr val="999999"/>
                </a:solidFill>
                <a:latin typeface="Roboto"/>
                <a:ea typeface="Roboto"/>
                <a:cs typeface="Roboto"/>
                <a:sym typeface="Roboto"/>
              </a:rPr>
              <a:t>C</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Medal Challenges</a:t>
            </a: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Going the extra mile!</a:t>
            </a:r>
          </a:p>
        </p:txBody>
      </p:sp>
      <p:pic>
        <p:nvPicPr>
          <p:cNvPr id="7" name="Graphic 6" descr="Medal">
            <a:extLst>
              <a:ext uri="{FF2B5EF4-FFF2-40B4-BE49-F238E27FC236}">
                <a16:creationId xmlns:a16="http://schemas.microsoft.com/office/drawing/2014/main" id="{2C2C6876-7040-0594-5C65-F9EFF1B3B3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666" y="1379845"/>
            <a:ext cx="3492405" cy="3492405"/>
          </a:xfrm>
          <a:prstGeom prst="rect">
            <a:avLst/>
          </a:prstGeom>
        </p:spPr>
      </p:pic>
    </p:spTree>
    <p:extLst>
      <p:ext uri="{BB962C8B-B14F-4D97-AF65-F5344CB8AC3E}">
        <p14:creationId xmlns:p14="http://schemas.microsoft.com/office/powerpoint/2010/main" val="28329518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18A26114-C70A-1045-B928-7E9DEFEB56CE}"/>
              </a:ext>
            </a:extLst>
          </p:cNvPr>
          <p:cNvSpPr>
            <a:spLocks noGrp="1"/>
          </p:cNvSpPr>
          <p:nvPr>
            <p:ph type="body" sz="quarter" idx="16"/>
          </p:nvPr>
        </p:nvSpPr>
        <p:spPr>
          <a:xfrm>
            <a:off x="1503218" y="320730"/>
            <a:ext cx="6410500" cy="404324"/>
          </a:xfrm>
        </p:spPr>
        <p:txBody>
          <a:bodyPr/>
          <a:lstStyle/>
          <a:p>
            <a:pPr marL="165100" indent="0">
              <a:buNone/>
            </a:pPr>
            <a:r>
              <a:rPr lang="en-US" sz="1050" noProof="0" dirty="0">
                <a:latin typeface="Roboto Light" panose="02000000000000000000" pitchFamily="2" charset="0"/>
                <a:ea typeface="Roboto Light" panose="02000000000000000000" pitchFamily="2" charset="0"/>
                <a:cs typeface="Roboto Light" panose="02000000000000000000" pitchFamily="2" charset="0"/>
              </a:rPr>
              <a:t>Is able to communicate, collaborate, plan and work on a professional level in an educational environment.</a:t>
            </a:r>
          </a:p>
          <a:p>
            <a:endParaRPr lang="en-US" noProof="0" dirty="0"/>
          </a:p>
        </p:txBody>
      </p:sp>
      <p:sp>
        <p:nvSpPr>
          <p:cNvPr id="8" name="Titel 7">
            <a:extLst>
              <a:ext uri="{FF2B5EF4-FFF2-40B4-BE49-F238E27FC236}">
                <a16:creationId xmlns:a16="http://schemas.microsoft.com/office/drawing/2014/main" id="{49EFD80A-BD39-E443-B3AE-61D6EEB72177}"/>
              </a:ext>
            </a:extLst>
          </p:cNvPr>
          <p:cNvSpPr>
            <a:spLocks noGrp="1"/>
          </p:cNvSpPr>
          <p:nvPr>
            <p:ph type="title"/>
          </p:nvPr>
        </p:nvSpPr>
        <p:spPr>
          <a:xfrm>
            <a:off x="403412" y="309358"/>
            <a:ext cx="1099806" cy="455024"/>
          </a:xfrm>
        </p:spPr>
        <p:txBody>
          <a:bodyPr/>
          <a:lstStyle/>
          <a:p>
            <a:r>
              <a:rPr lang="en-US" noProof="0" dirty="0">
                <a:solidFill>
                  <a:schemeClr val="tx1">
                    <a:lumMod val="50000"/>
                  </a:schemeClr>
                </a:solidFill>
              </a:rPr>
              <a:t>ILO 1.9 </a:t>
            </a:r>
          </a:p>
        </p:txBody>
      </p:sp>
      <p:sp>
        <p:nvSpPr>
          <p:cNvPr id="11" name="Tijdelijke aanduiding voor dianummer 10">
            <a:extLst>
              <a:ext uri="{FF2B5EF4-FFF2-40B4-BE49-F238E27FC236}">
                <a16:creationId xmlns:a16="http://schemas.microsoft.com/office/drawing/2014/main" id="{C0E6F2AA-432C-0142-A3F8-FAC53D1F0F4C}"/>
              </a:ext>
            </a:extLst>
          </p:cNvPr>
          <p:cNvSpPr>
            <a:spLocks noGrp="1"/>
          </p:cNvSpPr>
          <p:nvPr>
            <p:ph type="sldNum" sz="quarter" idx="12"/>
          </p:nvPr>
        </p:nvSpPr>
        <p:spPr/>
        <p:txBody>
          <a:bodyPr/>
          <a:lstStyle/>
          <a:p>
            <a:fld id="{AA6C878E-6624-8940-965B-E61AF946BCDB}" type="slidenum">
              <a:rPr lang="en-US" noProof="0" smtClean="0"/>
              <a:t>48</a:t>
            </a:fld>
            <a:endParaRPr lang="en-US" noProof="0" dirty="0"/>
          </a:p>
        </p:txBody>
      </p:sp>
      <p:sp>
        <p:nvSpPr>
          <p:cNvPr id="9" name="Content Placeholder 8">
            <a:extLst>
              <a:ext uri="{FF2B5EF4-FFF2-40B4-BE49-F238E27FC236}">
                <a16:creationId xmlns:a16="http://schemas.microsoft.com/office/drawing/2014/main" id="{2BAE23C3-A44A-58F2-1276-ED83665A2222}"/>
              </a:ext>
            </a:extLst>
          </p:cNvPr>
          <p:cNvSpPr>
            <a:spLocks noGrp="1"/>
          </p:cNvSpPr>
          <p:nvPr>
            <p:ph sz="quarter" idx="15"/>
          </p:nvPr>
        </p:nvSpPr>
        <p:spPr/>
        <p:txBody>
          <a:bodyPr/>
          <a:lstStyle/>
          <a:p>
            <a:endParaRPr lang="en-US" noProof="0" dirty="0"/>
          </a:p>
        </p:txBody>
      </p:sp>
      <p:graphicFrame>
        <p:nvGraphicFramePr>
          <p:cNvPr id="23" name="Content Placeholder 1">
            <a:extLst>
              <a:ext uri="{FF2B5EF4-FFF2-40B4-BE49-F238E27FC236}">
                <a16:creationId xmlns:a16="http://schemas.microsoft.com/office/drawing/2014/main" id="{BE748103-CC80-F9C4-2EDC-D6DC3C30A51A}"/>
              </a:ext>
            </a:extLst>
          </p:cNvPr>
          <p:cNvGraphicFramePr>
            <a:graphicFrameLocks/>
          </p:cNvGraphicFramePr>
          <p:nvPr>
            <p:extLst>
              <p:ext uri="{D42A27DB-BD31-4B8C-83A1-F6EECF244321}">
                <p14:modId xmlns:p14="http://schemas.microsoft.com/office/powerpoint/2010/main" val="2646032721"/>
              </p:ext>
            </p:extLst>
          </p:nvPr>
        </p:nvGraphicFramePr>
        <p:xfrm>
          <a:off x="0" y="750529"/>
          <a:ext cx="9144000" cy="4975396"/>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377190">
                <a:tc gridSpan="5">
                  <a:txBody>
                    <a:bodyPr/>
                    <a:lstStyle/>
                    <a:p>
                      <a:pPr algn="l" fontAlgn="ctr"/>
                      <a:r>
                        <a:rPr lang="en-US" sz="800" b="1" i="0" u="none" strike="noStrike" noProof="0" dirty="0">
                          <a:solidFill>
                            <a:srgbClr val="000000"/>
                          </a:solidFill>
                          <a:effectLst/>
                          <a:latin typeface="Aptos" panose="020B0004020202020204" pitchFamily="34" charset="0"/>
                        </a:rPr>
                        <a:t>Professional practice. The student can collaborate (internationally) in multidisciplinary teams with different levels of knowledge in the field of data use and applications. They can set up and execute projects in collaboration with stakeholders and team members. They can act as a sounding board in discussions with team members, customers, users and experts. They strive for a good balance between input of their own vision and additional expertise of others. They are able to lead a team.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4225">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D: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685081">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Professional attendance within the team is required.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Communicates productively and professionally with colleagues, team members and/or supervisor while effectively adjusting to varied communication styles and intercultural differences in team work. Clear communication with stakeholders is maintained and documented and feedback is given.</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Takes responsibility within the team and contributes to the team goals in a positive and constructive manner. The student provides clear feedback and deducts actions points and reflects upon received feedback. The feedback, reflection, action points created make sense in the project context and student professional development. The student works towards improving collaboration and communication, leading to effective planning, task division and contributions of each individual of the team.</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Is able to communicate and reflect on the learning experience of the project. Each week the learning log details what was learnt. Each of the ILOs in the learning log details how they were addressed. All references to important resources used are included. Your evidence is clear and to the point. Your writing style is professional and free of spelling and grammar mistakes. Feedback is taken into account and is acted upon.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Is able to structurally plan and conduct a feasible project management strategy. The student is able to readjust their planning according to their progress based one their evaluation. The student reflects on their project planning as a whole and is able to create a standard approach for future projects or continuation of the project. Risks identified have associated risk </a:t>
                      </a:r>
                      <a:r>
                        <a:rPr lang="en-US" sz="800" b="0" i="0" u="none" strike="noStrike" noProof="0" dirty="0" err="1">
                          <a:solidFill>
                            <a:srgbClr val="000000"/>
                          </a:solidFill>
                          <a:effectLst/>
                          <a:latin typeface="Roboto" panose="02000000000000000000" pitchFamily="2" charset="0"/>
                          <a:ea typeface="Roboto" panose="02000000000000000000" pitchFamily="2" charset="0"/>
                          <a:cs typeface="Roboto" panose="02000000000000000000" pitchFamily="2" charset="0"/>
                        </a:rPr>
                        <a:t>minimisation</a:t>
                      </a:r>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 or elimination plans that were put into action where possible.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843348">
                <a:tc>
                  <a:txBody>
                    <a:bodyPr/>
                    <a:lstStyle/>
                    <a:p>
                      <a:endParaRPr lang="en-US" sz="9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r>
                        <a:rPr lang="en-US" sz="800" noProof="0" dirty="0">
                          <a:solidFill>
                            <a:schemeClr val="tx2">
                              <a:lumMod val="10000"/>
                            </a:schemeClr>
                          </a:solidFill>
                          <a:latin typeface="+mn-lt"/>
                          <a:ea typeface="Roboto" panose="02000000000000000000" pitchFamily="2" charset="0"/>
                          <a:cs typeface="Roboto" panose="02000000000000000000" pitchFamily="2" charset="0"/>
                        </a:rPr>
                        <a:t>Teams/Discord messages, </a:t>
                      </a:r>
                      <a:r>
                        <a:rPr lang="en-US" sz="800" noProof="0" dirty="0">
                          <a:solidFill>
                            <a:schemeClr val="tx2">
                              <a:lumMod val="50000"/>
                            </a:schemeClr>
                          </a:solidFill>
                          <a:latin typeface="+mn-lt"/>
                        </a:rPr>
                        <a:t>Maintained clear, professional communication with team members and stakeholders, adapting to varied styles.</a:t>
                      </a:r>
                    </a:p>
                    <a:p>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latin typeface="+mn-lt"/>
                          <a:ea typeface="Roboto" panose="02000000000000000000" pitchFamily="2" charset="0"/>
                          <a:cs typeface="Roboto" panose="02000000000000000000" pitchFamily="2" charset="0"/>
                          <a:hlinkClick r:id="rId3"/>
                        </a:rPr>
                        <a:t>Meetings</a:t>
                      </a:r>
                      <a:r>
                        <a:rPr lang="en-US" sz="800" noProof="0" dirty="0">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rPr>
                        <a:t>Regularly attended and documented discussions to align on goals.</a:t>
                      </a:r>
                      <a:br>
                        <a:rPr lang="en-US" sz="800" noProof="0" dirty="0">
                          <a:solidFill>
                            <a:schemeClr val="tx2">
                              <a:lumMod val="50000"/>
                            </a:schemeClr>
                          </a:solidFill>
                          <a:latin typeface="+mn-lt"/>
                        </a:rPr>
                      </a:br>
                      <a:br>
                        <a:rPr lang="en-US" sz="800" noProof="0" dirty="0">
                          <a:solidFill>
                            <a:schemeClr val="tx2">
                              <a:lumMod val="50000"/>
                            </a:schemeClr>
                          </a:solidFill>
                          <a:latin typeface="+mn-lt"/>
                        </a:rPr>
                      </a:br>
                      <a:r>
                        <a:rPr lang="en-US" sz="800" noProof="0" dirty="0">
                          <a:solidFill>
                            <a:schemeClr val="tx2">
                              <a:lumMod val="10000"/>
                            </a:schemeClr>
                          </a:solidFill>
                          <a:latin typeface="+mn-lt"/>
                          <a:ea typeface="Roboto" panose="02000000000000000000" pitchFamily="2" charset="0"/>
                          <a:cs typeface="Roboto" panose="02000000000000000000" pitchFamily="2" charset="0"/>
                        </a:rPr>
                        <a:t>End meetings:</a:t>
                      </a:r>
                      <a:br>
                        <a:rPr lang="en-US" sz="800" noProof="0" dirty="0">
                          <a:solidFill>
                            <a:schemeClr val="tx2">
                              <a:lumMod val="10000"/>
                            </a:schemeClr>
                          </a:solidFill>
                          <a:latin typeface="+mn-lt"/>
                          <a:ea typeface="Roboto" panose="02000000000000000000" pitchFamily="2" charset="0"/>
                          <a:cs typeface="Roboto" panose="02000000000000000000" pitchFamily="2" charset="0"/>
                        </a:rPr>
                      </a:br>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4"/>
                        </a:rPr>
                        <a:t>Retrospective</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5"/>
                        </a:rPr>
                        <a:t>Review</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br>
                        <a:rPr lang="en-US" sz="800" noProof="0" dirty="0">
                          <a:latin typeface="+mn-lt"/>
                          <a:ea typeface="Roboto" panose="02000000000000000000" pitchFamily="2" charset="0"/>
                          <a:cs typeface="Roboto" panose="02000000000000000000" pitchFamily="2" charset="0"/>
                        </a:rPr>
                      </a:br>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3"/>
                        </a:rPr>
                        <a:t>Presentations</a:t>
                      </a:r>
                      <a:r>
                        <a:rPr lang="en-US" sz="800" noProof="0" dirty="0">
                          <a:solidFill>
                            <a:schemeClr val="tx2">
                              <a:lumMod val="10000"/>
                            </a:schemeClr>
                          </a:solidFill>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rPr>
                        <a:t>Delivered clear project updates and incorporated feedback to improve future delivery.</a:t>
                      </a:r>
                    </a:p>
                    <a:p>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6"/>
                        </a:rPr>
                        <a:t>Feedback on presentations</a:t>
                      </a:r>
                      <a:r>
                        <a:rPr lang="en-US" sz="800" noProof="0" dirty="0">
                          <a:solidFill>
                            <a:schemeClr val="tx2">
                              <a:lumMod val="10000"/>
                            </a:schemeClr>
                          </a:solidFill>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ea typeface="Roboto" panose="02000000000000000000" pitchFamily="2" charset="0"/>
                          <a:cs typeface="Roboto" panose="02000000000000000000" pitchFamily="2" charset="0"/>
                        </a:rPr>
                        <a:t>This is where feedback is stored from those presentations</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7"/>
                        </a:rPr>
                        <a:t>Peer reviews</a:t>
                      </a:r>
                      <a:r>
                        <a:rPr lang="en-US" sz="800" noProof="0" dirty="0">
                          <a:solidFill>
                            <a:schemeClr val="tx2">
                              <a:lumMod val="10000"/>
                            </a:schemeClr>
                          </a:solidFill>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rPr>
                        <a:t>Provided constructive feedback to enhance team collaboration and productivity.</a:t>
                      </a:r>
                    </a:p>
                    <a:p>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latin typeface="+mn-lt"/>
                          <a:ea typeface="Roboto" panose="02000000000000000000" pitchFamily="2" charset="0"/>
                          <a:cs typeface="Roboto" panose="02000000000000000000" pitchFamily="2" charset="0"/>
                          <a:hlinkClick r:id="rId3"/>
                        </a:rPr>
                        <a:t>Meetings</a:t>
                      </a:r>
                      <a:r>
                        <a:rPr lang="en-US" sz="800" noProof="0" dirty="0">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rPr>
                        <a:t>Contributed to setting action points, task division, and reflecting on team progress to achieve goals.</a:t>
                      </a:r>
                    </a:p>
                    <a:p>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solidFill>
                            <a:schemeClr val="tx2">
                              <a:lumMod val="10000"/>
                            </a:schemeClr>
                          </a:solidFill>
                          <a:latin typeface="+mn-lt"/>
                          <a:ea typeface="Roboto" panose="02000000000000000000" pitchFamily="2" charset="0"/>
                          <a:cs typeface="Roboto" panose="02000000000000000000" pitchFamily="2" charset="0"/>
                        </a:rPr>
                        <a:t>End meetings:</a:t>
                      </a:r>
                      <a:br>
                        <a:rPr lang="en-US" sz="800" noProof="0" dirty="0">
                          <a:solidFill>
                            <a:schemeClr val="tx2">
                              <a:lumMod val="10000"/>
                            </a:schemeClr>
                          </a:solidFill>
                          <a:latin typeface="+mn-lt"/>
                          <a:ea typeface="Roboto" panose="02000000000000000000" pitchFamily="2" charset="0"/>
                          <a:cs typeface="Roboto" panose="02000000000000000000" pitchFamily="2" charset="0"/>
                        </a:rPr>
                      </a:br>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4"/>
                        </a:rPr>
                        <a:t>Retrospective</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5"/>
                        </a:rPr>
                        <a:t>Review</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endParaRPr lang="en-US" sz="800" noProof="0" dirty="0">
                        <a:latin typeface="+mn-lt"/>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a:r>
                        <a:rPr lang="en-US" sz="800" noProof="0" dirty="0">
                          <a:latin typeface="+mn-lt"/>
                          <a:ea typeface="Roboto" panose="02000000000000000000" pitchFamily="2" charset="0"/>
                          <a:cs typeface="Roboto" panose="02000000000000000000" pitchFamily="2" charset="0"/>
                        </a:rPr>
                        <a:t>Learning log, </a:t>
                      </a:r>
                      <a:r>
                        <a:rPr lang="en-US" sz="800" b="0" noProof="0" dirty="0">
                          <a:solidFill>
                            <a:schemeClr val="tx2">
                              <a:lumMod val="50000"/>
                            </a:schemeClr>
                          </a:solidFill>
                          <a:latin typeface="+mn-lt"/>
                        </a:rPr>
                        <a:t>Weekly reflections documented progress, challenges, and feedback responses from peer reviews or feedback sessions with my mentor</a:t>
                      </a:r>
                      <a:endParaRPr lang="en-US" sz="800" noProof="0" dirty="0">
                        <a:solidFill>
                          <a:schemeClr val="tx2">
                            <a:lumMod val="50000"/>
                          </a:schemeClr>
                        </a:solidFill>
                        <a:latin typeface="+mn-lt"/>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r>
                        <a:rPr lang="en-US" sz="800" noProof="0" dirty="0">
                          <a:latin typeface="+mn-lt"/>
                          <a:ea typeface="Roboto" panose="02000000000000000000" pitchFamily="2" charset="0"/>
                          <a:cs typeface="Roboto" panose="02000000000000000000" pitchFamily="2" charset="0"/>
                        </a:rPr>
                        <a:t>Learning log, </a:t>
                      </a:r>
                      <a:r>
                        <a:rPr lang="en-US" sz="800" noProof="0" dirty="0">
                          <a:solidFill>
                            <a:schemeClr val="tx2">
                              <a:lumMod val="50000"/>
                            </a:schemeClr>
                          </a:solidFill>
                          <a:latin typeface="+mn-lt"/>
                        </a:rPr>
                        <a:t>Used to evaluate progress, identify risks, and implement mitigation plans for consistent improvement.</a:t>
                      </a:r>
                    </a:p>
                    <a:p>
                      <a:endParaRPr lang="en-US" sz="800" noProof="0" dirty="0">
                        <a:latin typeface="+mn-lt"/>
                        <a:ea typeface="Roboto" panose="02000000000000000000" pitchFamily="2" charset="0"/>
                        <a:cs typeface="Roboto" panose="02000000000000000000" pitchFamily="2" charset="0"/>
                      </a:endParaRPr>
                    </a:p>
                    <a:p>
                      <a:r>
                        <a:rPr lang="en-US" sz="800" noProof="0" dirty="0">
                          <a:latin typeface="+mn-lt"/>
                          <a:ea typeface="Roboto" panose="02000000000000000000" pitchFamily="2" charset="0"/>
                          <a:cs typeface="Roboto" panose="02000000000000000000" pitchFamily="2" charset="0"/>
                          <a:hlinkClick r:id="rId3"/>
                        </a:rPr>
                        <a:t>Meetings</a:t>
                      </a:r>
                      <a:r>
                        <a:rPr lang="en-US" sz="800" noProof="0" dirty="0">
                          <a:latin typeface="+mn-lt"/>
                          <a:ea typeface="Roboto" panose="02000000000000000000" pitchFamily="2" charset="0"/>
                          <a:cs typeface="Roboto" panose="02000000000000000000" pitchFamily="2" charset="0"/>
                        </a:rPr>
                        <a:t>, </a:t>
                      </a:r>
                      <a:r>
                        <a:rPr lang="en-US" sz="800" noProof="0" dirty="0">
                          <a:solidFill>
                            <a:schemeClr val="tx2">
                              <a:lumMod val="50000"/>
                            </a:schemeClr>
                          </a:solidFill>
                          <a:latin typeface="+mn-lt"/>
                        </a:rPr>
                        <a:t>Actively contributed to project planning and risk discussions, focusing on feasible and adaptive strategies.</a:t>
                      </a:r>
                      <a:br>
                        <a:rPr lang="en-US" sz="800" noProof="0" dirty="0">
                          <a:solidFill>
                            <a:schemeClr val="tx2">
                              <a:lumMod val="50000"/>
                            </a:schemeClr>
                          </a:solidFill>
                          <a:latin typeface="+mn-lt"/>
                        </a:rPr>
                      </a:br>
                      <a:br>
                        <a:rPr lang="en-US" sz="800" noProof="0" dirty="0">
                          <a:solidFill>
                            <a:schemeClr val="tx2">
                              <a:lumMod val="50000"/>
                            </a:schemeClr>
                          </a:solidFill>
                          <a:latin typeface="+mn-lt"/>
                        </a:rPr>
                      </a:br>
                      <a:r>
                        <a:rPr lang="en-US" sz="800" noProof="0" dirty="0">
                          <a:solidFill>
                            <a:schemeClr val="tx2">
                              <a:lumMod val="10000"/>
                            </a:schemeClr>
                          </a:solidFill>
                          <a:latin typeface="+mn-lt"/>
                          <a:ea typeface="Roboto" panose="02000000000000000000" pitchFamily="2" charset="0"/>
                          <a:cs typeface="Roboto" panose="02000000000000000000" pitchFamily="2" charset="0"/>
                        </a:rPr>
                        <a:t>End meetings:</a:t>
                      </a:r>
                      <a:br>
                        <a:rPr lang="en-US" sz="800" noProof="0" dirty="0">
                          <a:solidFill>
                            <a:schemeClr val="tx2">
                              <a:lumMod val="10000"/>
                            </a:schemeClr>
                          </a:solidFill>
                          <a:latin typeface="+mn-lt"/>
                          <a:ea typeface="Roboto" panose="02000000000000000000" pitchFamily="2" charset="0"/>
                          <a:cs typeface="Roboto" panose="02000000000000000000" pitchFamily="2" charset="0"/>
                        </a:rPr>
                      </a:br>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4"/>
                        </a:rPr>
                        <a:t>Retrospective</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r>
                        <a:rPr lang="en-US" sz="800" noProof="0" dirty="0">
                          <a:solidFill>
                            <a:schemeClr val="tx2">
                              <a:lumMod val="10000"/>
                            </a:schemeClr>
                          </a:solidFill>
                          <a:latin typeface="+mn-lt"/>
                          <a:ea typeface="Roboto" panose="02000000000000000000" pitchFamily="2" charset="0"/>
                          <a:cs typeface="Roboto" panose="02000000000000000000" pitchFamily="2" charset="0"/>
                          <a:hlinkClick r:id="rId5"/>
                        </a:rPr>
                        <a:t>Review</a:t>
                      </a:r>
                      <a:endParaRPr lang="en-US" sz="800" noProof="0" dirty="0">
                        <a:solidFill>
                          <a:schemeClr val="tx2">
                            <a:lumMod val="10000"/>
                          </a:schemeClr>
                        </a:solidFill>
                        <a:latin typeface="+mn-lt"/>
                        <a:ea typeface="Roboto" panose="02000000000000000000" pitchFamily="2" charset="0"/>
                        <a:cs typeface="Roboto" panose="02000000000000000000" pitchFamily="2" charset="0"/>
                      </a:endParaRPr>
                    </a:p>
                    <a:p>
                      <a:endParaRPr lang="en-US" sz="800" noProof="0" dirty="0">
                        <a:solidFill>
                          <a:schemeClr val="tx2">
                            <a:lumMod val="50000"/>
                          </a:schemeClr>
                        </a:solidFill>
                        <a:latin typeface="+mn-lt"/>
                        <a:ea typeface="Roboto" panose="02000000000000000000" pitchFamily="2" charset="0"/>
                        <a:cs typeface="Roboto" panose="02000000000000000000" pitchFamily="2" charset="0"/>
                      </a:endParaRPr>
                    </a:p>
                    <a:p>
                      <a:endParaRPr lang="en-US" sz="800" noProof="0" dirty="0">
                        <a:latin typeface="+mn-lt"/>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17640146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C78AF8-FF9D-73FD-73D7-7B60B34079FD}"/>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9D758F3C-A8F5-4B9E-FD07-1EE552705D7A}"/>
              </a:ext>
            </a:extLst>
          </p:cNvPr>
          <p:cNvSpPr>
            <a:spLocks noGrp="1"/>
          </p:cNvSpPr>
          <p:nvPr>
            <p:ph type="body" sz="quarter" idx="16"/>
          </p:nvPr>
        </p:nvSpPr>
        <p:spPr>
          <a:xfrm>
            <a:off x="1447800" y="326717"/>
            <a:ext cx="6465918" cy="404324"/>
          </a:xfrm>
        </p:spPr>
        <p:txBody>
          <a:bodyPr/>
          <a:lstStyle/>
          <a:p>
            <a:pPr marL="165100" indent="0">
              <a:buNone/>
            </a:pPr>
            <a:r>
              <a:rPr lang="en-US" sz="1050" noProof="0" dirty="0">
                <a:latin typeface="Roboto Light" panose="02000000000000000000" pitchFamily="2" charset="0"/>
                <a:ea typeface="Roboto Light" panose="02000000000000000000" pitchFamily="2" charset="0"/>
                <a:cs typeface="Roboto Light" panose="02000000000000000000" pitchFamily="2" charset="0"/>
              </a:rPr>
              <a:t>Sets ambitious, S.M.A.R.T./ C.L.E.A.R goals in alignment with the placement project, their role, content of the assessment rubric and their personal long-term goals in an educational environment.</a:t>
            </a:r>
            <a:endParaRPr lang="en-US" sz="1050" noProof="0" dirty="0"/>
          </a:p>
        </p:txBody>
      </p:sp>
      <p:sp>
        <p:nvSpPr>
          <p:cNvPr id="9" name="Tijdelijke aanduiding voor inhoud 8">
            <a:extLst>
              <a:ext uri="{FF2B5EF4-FFF2-40B4-BE49-F238E27FC236}">
                <a16:creationId xmlns:a16="http://schemas.microsoft.com/office/drawing/2014/main" id="{1EBBBA09-71A5-CFB6-BBE4-2D8427932DB0}"/>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B66C2E19-51B3-AF99-29F0-99A41DDD9B0C}"/>
              </a:ext>
            </a:extLst>
          </p:cNvPr>
          <p:cNvSpPr>
            <a:spLocks noGrp="1"/>
          </p:cNvSpPr>
          <p:nvPr>
            <p:ph type="title"/>
          </p:nvPr>
        </p:nvSpPr>
        <p:spPr>
          <a:xfrm>
            <a:off x="403412" y="309358"/>
            <a:ext cx="1044388" cy="455024"/>
          </a:xfrm>
        </p:spPr>
        <p:txBody>
          <a:bodyPr/>
          <a:lstStyle/>
          <a:p>
            <a:r>
              <a:rPr lang="en-US" noProof="0" dirty="0">
                <a:solidFill>
                  <a:schemeClr val="tx1">
                    <a:lumMod val="50000"/>
                  </a:schemeClr>
                </a:solidFill>
              </a:rPr>
              <a:t>ILO 2.9 </a:t>
            </a:r>
          </a:p>
        </p:txBody>
      </p:sp>
      <p:sp>
        <p:nvSpPr>
          <p:cNvPr id="11" name="Tijdelijke aanduiding voor dianummer 10">
            <a:extLst>
              <a:ext uri="{FF2B5EF4-FFF2-40B4-BE49-F238E27FC236}">
                <a16:creationId xmlns:a16="http://schemas.microsoft.com/office/drawing/2014/main" id="{7BA61818-FE7C-C155-2F8A-6948D66B50D0}"/>
              </a:ext>
            </a:extLst>
          </p:cNvPr>
          <p:cNvSpPr>
            <a:spLocks noGrp="1"/>
          </p:cNvSpPr>
          <p:nvPr>
            <p:ph type="sldNum" sz="quarter" idx="12"/>
          </p:nvPr>
        </p:nvSpPr>
        <p:spPr/>
        <p:txBody>
          <a:bodyPr/>
          <a:lstStyle/>
          <a:p>
            <a:fld id="{AA6C878E-6624-8940-965B-E61AF946BCDB}" type="slidenum">
              <a:rPr lang="en-US" noProof="0" smtClean="0"/>
              <a:t>49</a:t>
            </a:fld>
            <a:endParaRPr lang="en-US" noProof="0" dirty="0"/>
          </a:p>
        </p:txBody>
      </p:sp>
      <p:graphicFrame>
        <p:nvGraphicFramePr>
          <p:cNvPr id="2" name="Content Placeholder 1">
            <a:extLst>
              <a:ext uri="{FF2B5EF4-FFF2-40B4-BE49-F238E27FC236}">
                <a16:creationId xmlns:a16="http://schemas.microsoft.com/office/drawing/2014/main" id="{F431610E-0C30-2520-1C13-CB90CACA1FC9}"/>
              </a:ext>
            </a:extLst>
          </p:cNvPr>
          <p:cNvGraphicFramePr>
            <a:graphicFrameLocks/>
          </p:cNvGraphicFramePr>
          <p:nvPr>
            <p:extLst>
              <p:ext uri="{D42A27DB-BD31-4B8C-83A1-F6EECF244321}">
                <p14:modId xmlns:p14="http://schemas.microsoft.com/office/powerpoint/2010/main" val="3191046648"/>
              </p:ext>
            </p:extLst>
          </p:nvPr>
        </p:nvGraphicFramePr>
        <p:xfrm>
          <a:off x="0" y="750529"/>
          <a:ext cx="9144000" cy="4189844"/>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377190">
                <a:tc gridSpan="5">
                  <a:txBody>
                    <a:bodyPr/>
                    <a:lstStyle/>
                    <a:p>
                      <a:pPr algn="l" fontAlgn="ctr"/>
                      <a:r>
                        <a:rPr lang="en-US" sz="800" b="1" i="0" u="none" strike="noStrike" noProof="0" dirty="0">
                          <a:solidFill>
                            <a:srgbClr val="000000"/>
                          </a:solidFill>
                          <a:effectLst/>
                          <a:latin typeface="Aptos" panose="020B0004020202020204" pitchFamily="34" charset="0"/>
                        </a:rPr>
                        <a:t>Personal Development &amp; Academic Practice. The student applies relevant (research) methods and techniques in combination with relevant and adequate argumentation. They can reflect on (business) processes and their role in them, both theoretically and practically, by constantly evaluating their own actions and adapting them with input from others. They can translate the result of the reflection into concrete personal learning objectives.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4225">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1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2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2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685081">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Goals written with a SMART(ER) method. The goals are shown to be Specific, Measurable, Achievable, Relevant and Time-bound.</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Goals are in alignment with project, personal and professional development goals. The goals have been Evaluated throughout the block and this is detailed. There may have been Re-adjustments to achieving the goals which is also presented.</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There are goal(s) highlighted that aim at stepping towards your ideal job (or for the research to better identify your target career path and destination) is highlighted.</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843348">
                <a:tc>
                  <a:txBody>
                    <a:bodyPr/>
                    <a:lstStyle/>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Learning log</a:t>
                      </a:r>
                    </a:p>
                    <a:p>
                      <a:br>
                        <a:rPr lang="en-US" sz="700" noProof="0" dirty="0">
                          <a:solidFill>
                            <a:schemeClr val="tx2">
                              <a:lumMod val="50000"/>
                            </a:schemeClr>
                          </a:solidFill>
                          <a:latin typeface="+mj-lt"/>
                        </a:rPr>
                      </a:br>
                      <a:r>
                        <a:rPr lang="en-US" sz="700" noProof="0" dirty="0">
                          <a:solidFill>
                            <a:schemeClr val="tx2">
                              <a:lumMod val="50000"/>
                            </a:schemeClr>
                          </a:solidFill>
                          <a:latin typeface="+mj-lt"/>
                        </a:rPr>
                        <a:t>I ensured that my goals were Specific, Measurable, Achievable, Relevant, and Time-bound (SMART). For instance, I clearly outlined personal goals such as improving communication with stakeholders and professional goals like dedicating regular hours to skill development. These goals were detailed to align with the SMART methodology, ensuring clarity and focus.</a:t>
                      </a:r>
                      <a:endParaRPr lang="en-US" sz="700" noProof="0" dirty="0">
                        <a:solidFill>
                          <a:schemeClr val="tx2">
                            <a:lumMod val="50000"/>
                          </a:schemeClr>
                        </a:solidFill>
                        <a:latin typeface="+mj-lt"/>
                        <a:ea typeface="Roboto" panose="02000000000000000000" pitchFamily="2" charset="0"/>
                        <a:cs typeface="Roboto" panose="02000000000000000000" pitchFamily="2" charset="0"/>
                      </a:endParaRPr>
                    </a:p>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Learning log</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br>
                        <a:rPr lang="en-US" sz="700" noProof="0" dirty="0">
                          <a:solidFill>
                            <a:schemeClr val="tx2">
                              <a:lumMod val="50000"/>
                            </a:schemeClr>
                          </a:solidFill>
                          <a:latin typeface="+mn-lt"/>
                        </a:rPr>
                      </a:br>
                      <a:r>
                        <a:rPr lang="en-US" sz="700" noProof="0" dirty="0">
                          <a:solidFill>
                            <a:schemeClr val="tx2">
                              <a:lumMod val="50000"/>
                            </a:schemeClr>
                          </a:solidFill>
                          <a:latin typeface="+mn-lt"/>
                        </a:rPr>
                        <a:t>I aligned my goals with the project's objectives and my personal and professional development aspirations. Throughout the block, Weekly reflections allowed me to make necessary readjustments, such as refining my focus on data analytics and improving collaboration strategies.</a:t>
                      </a:r>
                      <a:endParaRPr lang="en-US" sz="700" noProof="0" dirty="0">
                        <a:solidFill>
                          <a:schemeClr val="tx2">
                            <a:lumMod val="50000"/>
                          </a:schemeClr>
                        </a:solidFill>
                        <a:latin typeface="+mn-lt"/>
                        <a:ea typeface="Roboto" panose="02000000000000000000" pitchFamily="2" charset="0"/>
                        <a:cs typeface="Roboto" panose="02000000000000000000" pitchFamily="2" charset="0"/>
                      </a:endParaRPr>
                    </a:p>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rPr>
                        <a:t>Learning log</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700" noProof="0" dirty="0">
                        <a:solidFill>
                          <a:schemeClr val="tx2">
                            <a:lumMod val="50000"/>
                          </a:schemeClr>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solidFill>
                            <a:schemeClr val="tx2">
                              <a:lumMod val="50000"/>
                            </a:schemeClr>
                          </a:solidFill>
                          <a:latin typeface="+mn-lt"/>
                        </a:rPr>
                        <a:t>I linked my goals to my long-term career aspirations of becoming a data scientist with expertise in analytics. By incorporating this perspective, I highlighted steps such as researching communication methods in data analytics and identifying how these align with my ideal career path. These efforts positioned me to take actionable steps toward achieving my desired role in the industry.</a:t>
                      </a:r>
                      <a:endParaRPr lang="en-US" sz="700" noProof="0" dirty="0">
                        <a:solidFill>
                          <a:schemeClr val="tx2">
                            <a:lumMod val="50000"/>
                          </a:schemeClr>
                        </a:solidFill>
                        <a:latin typeface="+mn-lt"/>
                        <a:ea typeface="Roboto" panose="02000000000000000000" pitchFamily="2" charset="0"/>
                        <a:cs typeface="Roboto" panose="02000000000000000000" pitchFamily="2" charset="0"/>
                      </a:endParaRPr>
                    </a:p>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8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2672030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Where am I starting?</a:t>
            </a:r>
          </a:p>
        </p:txBody>
      </p:sp>
      <p:sp>
        <p:nvSpPr>
          <p:cNvPr id="123" name="Google Shape;123;p16"/>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1400" noProof="0" dirty="0"/>
              <a:t>1/</a:t>
            </a:r>
            <a:r>
              <a:rPr lang="en-US" noProof="0" dirty="0"/>
              <a:t>2</a:t>
            </a:r>
            <a:endParaRPr lang="en-US" sz="1400" noProof="0" dirty="0"/>
          </a:p>
        </p:txBody>
      </p:sp>
      <p:sp>
        <p:nvSpPr>
          <p:cNvPr id="124" name="Google Shape;124;p16"/>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A</a:t>
            </a:r>
          </a:p>
        </p:txBody>
      </p:sp>
      <p:sp>
        <p:nvSpPr>
          <p:cNvPr id="125" name="Google Shape;125;p16"/>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Feedback from previous assessment -								     Previous block’s grade</a:t>
            </a:r>
            <a:endParaRPr lang="en-US" b="0" i="1" noProof="0" dirty="0"/>
          </a:p>
        </p:txBody>
      </p:sp>
      <p:sp>
        <p:nvSpPr>
          <p:cNvPr id="126" name="Google Shape;126;p16"/>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endParaRPr lang="en-US" b="0" i="0" dirty="0">
              <a:solidFill>
                <a:srgbClr val="202122"/>
              </a:solidFill>
              <a:effectLst/>
              <a:latin typeface="Lato" panose="020F0502020204030203" pitchFamily="34" charset="0"/>
            </a:endParaRPr>
          </a:p>
          <a:p>
            <a:pPr marL="0" lvl="0" indent="0" algn="just" rtl="0">
              <a:spcBef>
                <a:spcPts val="0"/>
              </a:spcBef>
              <a:spcAft>
                <a:spcPts val="0"/>
              </a:spcAft>
              <a:buNone/>
            </a:pPr>
            <a:r>
              <a:rPr lang="en-US" b="0" i="0" dirty="0">
                <a:solidFill>
                  <a:schemeClr val="bg1"/>
                </a:solidFill>
                <a:effectLst/>
                <a:latin typeface="Lato" panose="020F0502020204030203" pitchFamily="34" charset="0"/>
              </a:rPr>
              <a:t>Congratulations on passing the block, Vincent. However, your peer review score was the lowest among your team members, indicating that your team had to carry more of the workload. It's important to contribute more actively to support your team in the future.</a:t>
            </a:r>
          </a:p>
          <a:p>
            <a:pPr marL="0" lvl="0" indent="0" algn="just" rtl="0">
              <a:spcBef>
                <a:spcPts val="0"/>
              </a:spcBef>
              <a:spcAft>
                <a:spcPts val="0"/>
              </a:spcAft>
              <a:buNone/>
            </a:pPr>
            <a:endParaRPr lang="en-US" noProof="0" dirty="0">
              <a:solidFill>
                <a:schemeClr val="bg1"/>
              </a:solidFill>
            </a:endParaRPr>
          </a:p>
          <a:p>
            <a:pPr marL="0" lvl="0" indent="0" algn="just" rtl="0">
              <a:spcBef>
                <a:spcPts val="800"/>
              </a:spcBef>
              <a:spcAft>
                <a:spcPts val="0"/>
              </a:spcAft>
              <a:buNone/>
            </a:pPr>
            <a:r>
              <a:rPr lang="en-US" sz="1400" b="1" noProof="0" dirty="0"/>
              <a:t>My interpretation / key takeaways</a:t>
            </a:r>
          </a:p>
          <a:p>
            <a:pPr marL="0" lvl="0" indent="0" algn="just" rtl="0">
              <a:spcBef>
                <a:spcPts val="800"/>
              </a:spcBef>
              <a:spcAft>
                <a:spcPts val="800"/>
              </a:spcAft>
              <a:buNone/>
            </a:pPr>
            <a:r>
              <a:rPr lang="en-US" dirty="0"/>
              <a:t>My peer review score shows I need to contribute more to the team’s workload. While my planning, risk management, and documentation were strong, I could improve on automation, deployment strategies, and CI practices. I'll focus on being more involved in all areas of the project in the future. Technical improvements are needed in automation and CI.</a:t>
            </a:r>
            <a:endParaRPr lang="en-US" noProof="0" dirty="0"/>
          </a:p>
        </p:txBody>
      </p:sp>
      <p:sp>
        <p:nvSpPr>
          <p:cNvPr id="127" name="Google Shape;127;p16"/>
          <p:cNvSpPr txBox="1"/>
          <p:nvPr/>
        </p:nvSpPr>
        <p:spPr>
          <a:xfrm>
            <a:off x="7918704" y="7529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noProof="0" dirty="0">
                <a:solidFill>
                  <a:srgbClr val="434343"/>
                </a:solidFill>
                <a:latin typeface="Roboto"/>
                <a:ea typeface="Roboto"/>
                <a:cs typeface="Roboto"/>
                <a:sym typeface="Roboto"/>
              </a:rPr>
              <a:t>8.0</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2B9E92-9668-609C-16AB-88C707F1C5AC}"/>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E380AC3F-07B9-04D4-8332-F8C4704E058E}"/>
              </a:ext>
            </a:extLst>
          </p:cNvPr>
          <p:cNvSpPr>
            <a:spLocks noGrp="1"/>
          </p:cNvSpPr>
          <p:nvPr>
            <p:ph type="body" sz="quarter" idx="16"/>
          </p:nvPr>
        </p:nvSpPr>
        <p:spPr>
          <a:xfrm>
            <a:off x="1378527" y="212376"/>
            <a:ext cx="7383575" cy="404324"/>
          </a:xfrm>
        </p:spPr>
        <p:txBody>
          <a:bodyPr/>
          <a:lstStyle/>
          <a:p>
            <a:pPr marL="165100" indent="0">
              <a:buNone/>
            </a:pPr>
            <a:r>
              <a:rPr lang="en-US" sz="825" noProof="0" dirty="0">
                <a:latin typeface="Roboto Light" panose="02000000000000000000" pitchFamily="2" charset="0"/>
                <a:ea typeface="Roboto Light" panose="02000000000000000000" pitchFamily="2" charset="0"/>
                <a:cs typeface="Roboto Light" panose="02000000000000000000" pitchFamily="2" charset="0"/>
              </a:rPr>
              <a:t>Demonstrates excellent knowledge of legal and ethical frameworks governing AI by providing evidence of decision-making while working with privacy-sensitive data. Moreover, the student is able to identify, and describe the limitations of algorithms in terms of bias, fairness, transparency, and interpretability, and subsequently apply methods that address these limitations in  an educational environment.</a:t>
            </a:r>
            <a:endParaRPr lang="en-US" sz="825" noProof="0" dirty="0"/>
          </a:p>
        </p:txBody>
      </p:sp>
      <p:graphicFrame>
        <p:nvGraphicFramePr>
          <p:cNvPr id="2" name="Content Placeholder 1">
            <a:extLst>
              <a:ext uri="{FF2B5EF4-FFF2-40B4-BE49-F238E27FC236}">
                <a16:creationId xmlns:a16="http://schemas.microsoft.com/office/drawing/2014/main" id="{775C6A5E-5356-D819-229E-D1C9C9E44CA7}"/>
              </a:ext>
            </a:extLst>
          </p:cNvPr>
          <p:cNvGraphicFramePr>
            <a:graphicFrameLocks noGrp="1"/>
          </p:cNvGraphicFramePr>
          <p:nvPr>
            <p:ph sz="quarter" idx="15"/>
            <p:extLst>
              <p:ext uri="{D42A27DB-BD31-4B8C-83A1-F6EECF244321}">
                <p14:modId xmlns:p14="http://schemas.microsoft.com/office/powerpoint/2010/main" val="1019822211"/>
              </p:ext>
            </p:extLst>
          </p:nvPr>
        </p:nvGraphicFramePr>
        <p:xfrm>
          <a:off x="0" y="759708"/>
          <a:ext cx="9144000" cy="4193591"/>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82523">
                <a:tc gridSpan="5">
                  <a:txBody>
                    <a:bodyPr/>
                    <a:lstStyle/>
                    <a:p>
                      <a:pPr algn="l" fontAlgn="ctr"/>
                      <a:r>
                        <a:rPr lang="en-US" sz="800" b="1" i="0" u="none" strike="noStrike" noProof="0" dirty="0">
                          <a:solidFill>
                            <a:srgbClr val="000000"/>
                          </a:solidFill>
                          <a:effectLst/>
                          <a:latin typeface="Calibri" panose="020F0502020204030204" pitchFamily="34" charset="0"/>
                        </a:rPr>
                        <a:t>Ethical and Legal Responsibility. The student is aware of legal and ethical aspects within the context of their professional work environment and is able to make substantiated considerations in this regard. They act with justice and integrity.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0666">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2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3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458702">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 in the ethical considerations section of the report.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create a complete checklist of legal and ethical aspects for the legal and ethical inquiry of the project based on relevant frameworks. Argumentation for including and excluding legal and ethical aspects for the checklist is based on important facts, details, examples, and explanations from multiple authoritative sources and data.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applies multiple responsible AI methods that discuss the company policy, implementations and limitations in terms of bias, transparency,  and interpretability, and subsequently evaluate its impact.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identify problems in the ethical (AI) organizational capacity in the context of the given project. Moreover, the student provides advice on improving an ethical (AI) organizational capacity, within the given project.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922019">
                <a:tc>
                  <a:txBody>
                    <a:bodyPr/>
                    <a:lstStyle/>
                    <a:p>
                      <a:endParaRPr lang="en-US" sz="9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r>
                        <a:rPr lang="en-US" sz="600" noProof="0" dirty="0">
                          <a:solidFill>
                            <a:schemeClr val="tx2">
                              <a:lumMod val="10000"/>
                            </a:schemeClr>
                          </a:solidFill>
                        </a:rPr>
                        <a:t>The tasks collectively establish a foundation for ethical and legal compliance, prioritizing participant rights, data stewardship, and transparency through standardized frameworks and practices.</a:t>
                      </a:r>
                      <a:endParaRPr lang="en-US" sz="600" noProof="0" dirty="0">
                        <a:solidFill>
                          <a:schemeClr val="tx2">
                            <a:lumMod val="10000"/>
                          </a:schemeClr>
                        </a:solidFill>
                        <a:latin typeface="+mn-lt"/>
                        <a:hlinkClick r:id="rId3">
                          <a:extLst>
                            <a:ext uri="{A12FA001-AC4F-418D-AE19-62706E023703}">
                              <ahyp:hlinkClr xmlns:ahyp="http://schemas.microsoft.com/office/drawing/2018/hyperlinkcolor" val="tx"/>
                            </a:ext>
                          </a:extLst>
                        </a:hlinkClick>
                      </a:endParaRPr>
                    </a:p>
                    <a:p>
                      <a:endParaRPr lang="en-US" sz="600" noProof="0" dirty="0">
                        <a:solidFill>
                          <a:schemeClr val="bg2"/>
                        </a:solidFill>
                        <a:latin typeface="+mn-lt"/>
                        <a:hlinkClick r:id="rId3">
                          <a:extLst>
                            <a:ext uri="{A12FA001-AC4F-418D-AE19-62706E023703}">
                              <ahyp:hlinkClr xmlns:ahyp="http://schemas.microsoft.com/office/drawing/2018/hyperlinkcolor" val="tx"/>
                            </a:ext>
                          </a:extLst>
                        </a:hlinkClick>
                      </a:endParaRPr>
                    </a:p>
                    <a:p>
                      <a:r>
                        <a:rPr lang="en-US" sz="600" noProof="0" dirty="0">
                          <a:solidFill>
                            <a:schemeClr val="tx1"/>
                          </a:solidFill>
                          <a:latin typeface="+mn-lt"/>
                          <a:hlinkClick r:id="rId3">
                            <a:extLst>
                              <a:ext uri="{A12FA001-AC4F-418D-AE19-62706E023703}">
                                <ahyp:hlinkClr xmlns:ahyp="http://schemas.microsoft.com/office/drawing/2018/hyperlinkcolor" val="tx"/>
                              </a:ext>
                            </a:extLst>
                          </a:hlinkClick>
                        </a:rPr>
                        <a:t>DMP</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4">
                            <a:extLst>
                              <a:ext uri="{A12FA001-AC4F-418D-AE19-62706E023703}">
                                <ahyp:hlinkClr xmlns:ahyp="http://schemas.microsoft.com/office/drawing/2018/hyperlinkcolor" val="tx"/>
                              </a:ext>
                            </a:extLst>
                          </a:hlinkClick>
                        </a:rPr>
                        <a:t>FAIR</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endParaRPr lang="en-US" sz="600" noProof="0" dirty="0">
                        <a:solidFill>
                          <a:schemeClr val="tx1"/>
                        </a:solidFill>
                        <a:latin typeface="+mn-lt"/>
                      </a:endParaRPr>
                    </a:p>
                    <a:p>
                      <a:r>
                        <a:rPr lang="en-US" sz="600" noProof="0" dirty="0">
                          <a:solidFill>
                            <a:schemeClr val="tx1"/>
                          </a:solidFill>
                          <a:latin typeface="+mn-lt"/>
                          <a:hlinkClick r:id="rId5">
                            <a:extLst>
                              <a:ext uri="{A12FA001-AC4F-418D-AE19-62706E023703}">
                                <ahyp:hlinkClr xmlns:ahyp="http://schemas.microsoft.com/office/drawing/2018/hyperlinkcolor" val="tx"/>
                              </a:ext>
                            </a:extLst>
                          </a:hlinkClick>
                        </a:rPr>
                        <a:t>Consent letter</a:t>
                      </a:r>
                      <a:r>
                        <a:rPr lang="en-US" sz="600" noProof="0" dirty="0">
                          <a:solidFill>
                            <a:schemeClr val="tx1"/>
                          </a:solidFill>
                          <a:latin typeface="+mn-lt"/>
                        </a:rPr>
                        <a:t>, </a:t>
                      </a:r>
                      <a:r>
                        <a:rPr lang="en-US" sz="600" noProof="0" dirty="0">
                          <a:solidFill>
                            <a:schemeClr val="bg2"/>
                          </a:solidFill>
                          <a:latin typeface="+mn-lt"/>
                        </a:rPr>
                        <a:t>Given to us by Samuel during his stay at the Breda guardians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6">
                            <a:extLst>
                              <a:ext uri="{A12FA001-AC4F-418D-AE19-62706E023703}">
                                <ahyp:hlinkClr xmlns:ahyp="http://schemas.microsoft.com/office/drawing/2018/hyperlinkcolor" val="tx"/>
                              </a:ext>
                            </a:extLst>
                          </a:hlinkClick>
                        </a:rPr>
                        <a:t>Information letter</a:t>
                      </a:r>
                      <a:r>
                        <a:rPr lang="en-US" sz="600" noProof="0" dirty="0">
                          <a:solidFill>
                            <a:schemeClr val="tx1"/>
                          </a:solidFill>
                          <a:latin typeface="+mn-lt"/>
                        </a:rPr>
                        <a:t>, </a:t>
                      </a:r>
                      <a:r>
                        <a:rPr lang="en-US" sz="600" noProof="0" dirty="0">
                          <a:solidFill>
                            <a:schemeClr val="bg2"/>
                          </a:solidFill>
                          <a:latin typeface="+mn-lt"/>
                        </a:rPr>
                        <a:t>Given to us by Samuel during his stay at the Breda guardians</a:t>
                      </a:r>
                    </a:p>
                    <a:p>
                      <a:endParaRPr lang="en-US" sz="600" noProof="0" dirty="0">
                        <a:solidFill>
                          <a:schemeClr val="bg2"/>
                        </a:solidFill>
                        <a:latin typeface="+mn-lt"/>
                      </a:endParaRPr>
                    </a:p>
                    <a:p>
                      <a:r>
                        <a:rPr lang="en-US" sz="600" noProof="0" dirty="0">
                          <a:solidFill>
                            <a:schemeClr val="bg2"/>
                          </a:solidFill>
                          <a:latin typeface="+mn-lt"/>
                          <a:hlinkClick r:id="rId7"/>
                        </a:rPr>
                        <a:t>Codebook</a:t>
                      </a:r>
                      <a:r>
                        <a:rPr lang="en-US" sz="600" noProof="0" dirty="0">
                          <a:solidFill>
                            <a:schemeClr val="bg2"/>
                          </a:solidFill>
                          <a:latin typeface="+mn-lt"/>
                        </a:rPr>
                        <a:t>, Helped with giving feedback (</a:t>
                      </a:r>
                      <a:r>
                        <a:rPr lang="en-US" sz="600" noProof="0" dirty="0">
                          <a:solidFill>
                            <a:schemeClr val="bg2"/>
                          </a:solidFill>
                          <a:latin typeface="+mn-lt"/>
                          <a:hlinkClick r:id="rId8"/>
                        </a:rPr>
                        <a:t>participation</a:t>
                      </a:r>
                      <a:r>
                        <a:rPr lang="en-US" sz="600" noProof="0" dirty="0">
                          <a:solidFill>
                            <a:schemeClr val="bg2"/>
                          </a:solidFill>
                          <a:latin typeface="+mn-lt"/>
                        </a:rPr>
                        <a:t>)</a:t>
                      </a:r>
                    </a:p>
                    <a:p>
                      <a:endParaRPr lang="en-US" sz="600" noProof="0" dirty="0">
                        <a:solidFill>
                          <a:schemeClr val="bg2"/>
                        </a:solidFill>
                        <a:latin typeface="+mn-lt"/>
                      </a:endParaRPr>
                    </a:p>
                    <a:p>
                      <a:r>
                        <a:rPr lang="en-US" sz="600" b="0" i="0" kern="1200" noProof="0" dirty="0">
                          <a:solidFill>
                            <a:schemeClr val="bg2"/>
                          </a:solidFill>
                          <a:effectLst/>
                          <a:latin typeface="+mn-lt"/>
                          <a:ea typeface="+mn-ea"/>
                          <a:cs typeface="+mn-cs"/>
                          <a:hlinkClick r:id="rId9"/>
                        </a:rPr>
                        <a:t>BUas Ethics Review</a:t>
                      </a:r>
                      <a:r>
                        <a:rPr lang="en-US" sz="600" b="0" i="0" kern="1200" noProof="0" dirty="0">
                          <a:solidFill>
                            <a:schemeClr val="bg2"/>
                          </a:solidFill>
                          <a:effectLst/>
                          <a:latin typeface="+mn-lt"/>
                          <a:ea typeface="+mn-ea"/>
                          <a:cs typeface="+mn-cs"/>
                        </a:rPr>
                        <a:t> Made by me for the ethics board</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r>
                        <a:rPr lang="en-US" sz="600" noProof="0" dirty="0">
                          <a:solidFill>
                            <a:schemeClr val="tx2">
                              <a:lumMod val="10000"/>
                            </a:schemeClr>
                          </a:solidFill>
                        </a:rPr>
                        <a:t>They implement responsible AI practices by ensuring transparency, mitigating bias, and aligning data management with ethical principles and company policies.</a:t>
                      </a:r>
                    </a:p>
                    <a:p>
                      <a:endParaRPr lang="en-US" sz="600" noProof="0" dirty="0">
                        <a:solidFill>
                          <a:schemeClr val="bg2"/>
                        </a:solidFill>
                        <a:latin typeface="+mn-lt"/>
                        <a:hlinkClick r:id="rId3">
                          <a:extLst>
                            <a:ext uri="{A12FA001-AC4F-418D-AE19-62706E023703}">
                              <ahyp:hlinkClr xmlns:ahyp="http://schemas.microsoft.com/office/drawing/2018/hyperlinkcolor" val="tx"/>
                            </a:ext>
                          </a:extLst>
                        </a:hlinkClick>
                      </a:endParaRPr>
                    </a:p>
                    <a:p>
                      <a:r>
                        <a:rPr lang="en-US" sz="600" noProof="0" dirty="0">
                          <a:solidFill>
                            <a:schemeClr val="tx1"/>
                          </a:solidFill>
                          <a:latin typeface="+mn-lt"/>
                          <a:hlinkClick r:id="rId3">
                            <a:extLst>
                              <a:ext uri="{A12FA001-AC4F-418D-AE19-62706E023703}">
                                <ahyp:hlinkClr xmlns:ahyp="http://schemas.microsoft.com/office/drawing/2018/hyperlinkcolor" val="tx"/>
                              </a:ext>
                            </a:extLst>
                          </a:hlinkClick>
                        </a:rPr>
                        <a:t>DMP</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4">
                            <a:extLst>
                              <a:ext uri="{A12FA001-AC4F-418D-AE19-62706E023703}">
                                <ahyp:hlinkClr xmlns:ahyp="http://schemas.microsoft.com/office/drawing/2018/hyperlinkcolor" val="tx"/>
                              </a:ext>
                            </a:extLst>
                          </a:hlinkClick>
                        </a:rPr>
                        <a:t>FAIR</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endParaRPr lang="en-US" sz="600" noProof="0" dirty="0">
                        <a:solidFill>
                          <a:schemeClr val="bg2"/>
                        </a:solidFill>
                        <a:latin typeface="+mn-lt"/>
                      </a:endParaRPr>
                    </a:p>
                    <a:p>
                      <a:r>
                        <a:rPr lang="en-US" sz="600" noProof="0" dirty="0">
                          <a:solidFill>
                            <a:schemeClr val="bg2"/>
                          </a:solidFill>
                          <a:latin typeface="+mn-lt"/>
                          <a:hlinkClick r:id="rId7"/>
                        </a:rPr>
                        <a:t>Codebook</a:t>
                      </a:r>
                      <a:r>
                        <a:rPr lang="en-US" sz="600" noProof="0" dirty="0">
                          <a:solidFill>
                            <a:schemeClr val="bg2"/>
                          </a:solidFill>
                          <a:latin typeface="+mn-lt"/>
                        </a:rPr>
                        <a:t>, Helped with giving feedback (</a:t>
                      </a:r>
                      <a:r>
                        <a:rPr lang="en-US" sz="600" noProof="0" dirty="0">
                          <a:solidFill>
                            <a:schemeClr val="bg2"/>
                          </a:solidFill>
                          <a:latin typeface="+mn-lt"/>
                          <a:hlinkClick r:id="rId8"/>
                        </a:rPr>
                        <a:t>participation</a:t>
                      </a:r>
                      <a:r>
                        <a:rPr lang="en-US" sz="600" noProof="0" dirty="0">
                          <a:solidFill>
                            <a:schemeClr val="bg2"/>
                          </a:solidFill>
                          <a:latin typeface="+mn-lt"/>
                        </a:rPr>
                        <a:t>)</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r>
                        <a:rPr lang="en-US" sz="600" noProof="0" dirty="0">
                          <a:solidFill>
                            <a:schemeClr val="tx2">
                              <a:lumMod val="10000"/>
                            </a:schemeClr>
                          </a:solidFill>
                        </a:rPr>
                        <a:t>The documents enhance organizational capacity by identifying ethical gaps, fostering trust through clear communication, and setting standards for sustainable and responsible research practices.</a:t>
                      </a:r>
                    </a:p>
                    <a:p>
                      <a:endParaRPr lang="en-US" sz="600" noProof="0" dirty="0">
                        <a:solidFill>
                          <a:schemeClr val="bg2"/>
                        </a:solidFill>
                        <a:latin typeface="+mn-lt"/>
                        <a:hlinkClick r:id="rId10">
                          <a:extLst>
                            <a:ext uri="{A12FA001-AC4F-418D-AE19-62706E023703}">
                              <ahyp:hlinkClr xmlns:ahyp="http://schemas.microsoft.com/office/drawing/2018/hyperlinkcolor" val="tx"/>
                            </a:ext>
                          </a:extLst>
                        </a:hlinkClick>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10">
                            <a:extLst>
                              <a:ext uri="{A12FA001-AC4F-418D-AE19-62706E023703}">
                                <ahyp:hlinkClr xmlns:ahyp="http://schemas.microsoft.com/office/drawing/2018/hyperlinkcolor" val="tx"/>
                              </a:ext>
                            </a:extLst>
                          </a:hlinkClick>
                        </a:rPr>
                        <a:t>Presentation Data</a:t>
                      </a:r>
                      <a:r>
                        <a:rPr lang="en-US" sz="600" noProof="0" dirty="0">
                          <a:solidFill>
                            <a:schemeClr val="tx1"/>
                          </a:solidFill>
                          <a:latin typeface="+mn-lt"/>
                        </a:rPr>
                        <a:t>, </a:t>
                      </a:r>
                      <a:r>
                        <a:rPr lang="en-US" sz="600" noProof="0" dirty="0">
                          <a:solidFill>
                            <a:schemeClr val="bg2"/>
                          </a:solidFill>
                          <a:latin typeface="+mn-lt"/>
                        </a:rPr>
                        <a:t>Presentation done with the group</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600" noProof="0" dirty="0">
                        <a:solidFill>
                          <a:schemeClr val="bg2"/>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11"/>
                        </a:rPr>
                        <a:t>Final Presentation</a:t>
                      </a:r>
                      <a:r>
                        <a:rPr lang="en-US" sz="600" noProof="0" dirty="0">
                          <a:solidFill>
                            <a:schemeClr val="bg2"/>
                          </a:solidFill>
                          <a:latin typeface="+mn-lt"/>
                        </a:rPr>
                        <a:t>, Presentation done with the group</a:t>
                      </a:r>
                    </a:p>
                    <a:p>
                      <a:endParaRPr lang="en-US" sz="600" noProof="0" dirty="0">
                        <a:solidFill>
                          <a:schemeClr val="tx1"/>
                        </a:solidFill>
                        <a:latin typeface="+mn-lt"/>
                      </a:endParaRPr>
                    </a:p>
                    <a:p>
                      <a:r>
                        <a:rPr lang="en-US" sz="600" noProof="0" dirty="0">
                          <a:solidFill>
                            <a:schemeClr val="tx1"/>
                          </a:solidFill>
                          <a:latin typeface="+mn-lt"/>
                          <a:hlinkClick r:id="rId3">
                            <a:extLst>
                              <a:ext uri="{A12FA001-AC4F-418D-AE19-62706E023703}">
                                <ahyp:hlinkClr xmlns:ahyp="http://schemas.microsoft.com/office/drawing/2018/hyperlinkcolor" val="tx"/>
                              </a:ext>
                            </a:extLst>
                          </a:hlinkClick>
                        </a:rPr>
                        <a:t>DMP</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4">
                            <a:extLst>
                              <a:ext uri="{A12FA001-AC4F-418D-AE19-62706E023703}">
                                <ahyp:hlinkClr xmlns:ahyp="http://schemas.microsoft.com/office/drawing/2018/hyperlinkcolor" val="tx"/>
                              </a:ext>
                            </a:extLst>
                          </a:hlinkClick>
                        </a:rPr>
                        <a:t>FAIR</a:t>
                      </a:r>
                      <a:r>
                        <a:rPr lang="en-US" sz="600" noProof="0" dirty="0">
                          <a:solidFill>
                            <a:schemeClr val="tx1"/>
                          </a:solidFill>
                          <a:latin typeface="+mn-lt"/>
                        </a:rPr>
                        <a:t>, </a:t>
                      </a:r>
                      <a:r>
                        <a:rPr lang="en-US" sz="600" noProof="0" dirty="0">
                          <a:solidFill>
                            <a:schemeClr val="bg2"/>
                          </a:solidFill>
                          <a:latin typeface="+mn-lt"/>
                        </a:rPr>
                        <a:t>Made by me with the help of the other team members</a:t>
                      </a:r>
                      <a:endParaRPr lang="en-US" sz="600" noProof="0" dirty="0">
                        <a:solidFill>
                          <a:schemeClr val="tx1"/>
                        </a:solidFill>
                        <a:latin typeface="+mn-lt"/>
                      </a:endParaRPr>
                    </a:p>
                    <a:p>
                      <a:endParaRPr lang="en-US" sz="600" noProof="0" dirty="0">
                        <a:solidFill>
                          <a:schemeClr val="tx1"/>
                        </a:solidFill>
                        <a:latin typeface="+mn-lt"/>
                      </a:endParaRPr>
                    </a:p>
                    <a:p>
                      <a:r>
                        <a:rPr lang="en-US" sz="600" noProof="0" dirty="0">
                          <a:solidFill>
                            <a:schemeClr val="tx1"/>
                          </a:solidFill>
                          <a:latin typeface="+mn-lt"/>
                          <a:hlinkClick r:id="rId5">
                            <a:extLst>
                              <a:ext uri="{A12FA001-AC4F-418D-AE19-62706E023703}">
                                <ahyp:hlinkClr xmlns:ahyp="http://schemas.microsoft.com/office/drawing/2018/hyperlinkcolor" val="tx"/>
                              </a:ext>
                            </a:extLst>
                          </a:hlinkClick>
                        </a:rPr>
                        <a:t>Consent letter</a:t>
                      </a:r>
                      <a:r>
                        <a:rPr lang="en-US" sz="600" noProof="0" dirty="0">
                          <a:solidFill>
                            <a:schemeClr val="tx1"/>
                          </a:solidFill>
                          <a:latin typeface="+mn-lt"/>
                        </a:rPr>
                        <a:t>, </a:t>
                      </a:r>
                      <a:r>
                        <a:rPr lang="en-US" sz="600" noProof="0" dirty="0">
                          <a:solidFill>
                            <a:schemeClr val="bg2"/>
                          </a:solidFill>
                          <a:latin typeface="+mn-lt"/>
                        </a:rPr>
                        <a:t>Given to us by Samuel during his stay at the Breda guardians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noProof="0" dirty="0">
                          <a:solidFill>
                            <a:schemeClr val="tx1"/>
                          </a:solidFill>
                          <a:latin typeface="+mn-lt"/>
                          <a:hlinkClick r:id="rId6">
                            <a:extLst>
                              <a:ext uri="{A12FA001-AC4F-418D-AE19-62706E023703}">
                                <ahyp:hlinkClr xmlns:ahyp="http://schemas.microsoft.com/office/drawing/2018/hyperlinkcolor" val="tx"/>
                              </a:ext>
                            </a:extLst>
                          </a:hlinkClick>
                        </a:rPr>
                        <a:t>Information letter</a:t>
                      </a:r>
                      <a:r>
                        <a:rPr lang="en-US" sz="600" noProof="0" dirty="0">
                          <a:solidFill>
                            <a:schemeClr val="tx1"/>
                          </a:solidFill>
                          <a:latin typeface="+mn-lt"/>
                        </a:rPr>
                        <a:t>, </a:t>
                      </a:r>
                      <a:r>
                        <a:rPr lang="en-US" sz="600" noProof="0" dirty="0">
                          <a:solidFill>
                            <a:schemeClr val="bg2"/>
                          </a:solidFill>
                          <a:latin typeface="+mn-lt"/>
                        </a:rPr>
                        <a:t>Given to us by Samuel during his stay at the Breda guardians</a:t>
                      </a:r>
                    </a:p>
                    <a:p>
                      <a:endParaRPr lang="en-US" sz="600" noProof="0" dirty="0">
                        <a:solidFill>
                          <a:schemeClr val="bg2"/>
                        </a:solidFill>
                        <a:latin typeface="+mn-lt"/>
                      </a:endParaRPr>
                    </a:p>
                    <a:p>
                      <a:r>
                        <a:rPr lang="en-US" sz="600" b="0" i="0" kern="1200" noProof="0" dirty="0">
                          <a:solidFill>
                            <a:schemeClr val="bg2"/>
                          </a:solidFill>
                          <a:effectLst/>
                          <a:latin typeface="+mn-lt"/>
                          <a:ea typeface="+mn-ea"/>
                          <a:cs typeface="+mn-cs"/>
                          <a:hlinkClick r:id="rId9"/>
                        </a:rPr>
                        <a:t>BUas Ethics Review</a:t>
                      </a:r>
                      <a:r>
                        <a:rPr lang="en-US" sz="600" b="0" i="0" kern="1200" noProof="0" dirty="0">
                          <a:solidFill>
                            <a:schemeClr val="bg2"/>
                          </a:solidFill>
                          <a:effectLst/>
                          <a:latin typeface="+mn-lt"/>
                          <a:ea typeface="+mn-ea"/>
                          <a:cs typeface="+mn-cs"/>
                        </a:rPr>
                        <a:t> Made by me for the ethics board</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7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
        <p:nvSpPr>
          <p:cNvPr id="8" name="Titel 7">
            <a:extLst>
              <a:ext uri="{FF2B5EF4-FFF2-40B4-BE49-F238E27FC236}">
                <a16:creationId xmlns:a16="http://schemas.microsoft.com/office/drawing/2014/main" id="{22E55C84-F1A0-5E44-2CE2-7A25A1C0A8E9}"/>
              </a:ext>
            </a:extLst>
          </p:cNvPr>
          <p:cNvSpPr>
            <a:spLocks noGrp="1"/>
          </p:cNvSpPr>
          <p:nvPr>
            <p:ph type="title"/>
          </p:nvPr>
        </p:nvSpPr>
        <p:spPr>
          <a:xfrm>
            <a:off x="403412" y="309358"/>
            <a:ext cx="975115" cy="455024"/>
          </a:xfrm>
        </p:spPr>
        <p:txBody>
          <a:bodyPr/>
          <a:lstStyle/>
          <a:p>
            <a:r>
              <a:rPr lang="en-US" noProof="0" dirty="0">
                <a:solidFill>
                  <a:schemeClr val="tx1">
                    <a:lumMod val="50000"/>
                  </a:schemeClr>
                </a:solidFill>
              </a:rPr>
              <a:t>ILO 3.7 </a:t>
            </a:r>
          </a:p>
        </p:txBody>
      </p:sp>
      <p:sp>
        <p:nvSpPr>
          <p:cNvPr id="11" name="Tijdelijke aanduiding voor dianummer 10">
            <a:extLst>
              <a:ext uri="{FF2B5EF4-FFF2-40B4-BE49-F238E27FC236}">
                <a16:creationId xmlns:a16="http://schemas.microsoft.com/office/drawing/2014/main" id="{419A23DF-9087-5844-DEC2-854BC3F95CCA}"/>
              </a:ext>
            </a:extLst>
          </p:cNvPr>
          <p:cNvSpPr>
            <a:spLocks noGrp="1"/>
          </p:cNvSpPr>
          <p:nvPr>
            <p:ph type="sldNum" sz="quarter" idx="12"/>
          </p:nvPr>
        </p:nvSpPr>
        <p:spPr/>
        <p:txBody>
          <a:bodyPr/>
          <a:lstStyle/>
          <a:p>
            <a:fld id="{AA6C878E-6624-8940-965B-E61AF946BCDB}" type="slidenum">
              <a:rPr lang="en-US" noProof="0" smtClean="0"/>
              <a:t>50</a:t>
            </a:fld>
            <a:endParaRPr lang="en-US" noProof="0" dirty="0"/>
          </a:p>
        </p:txBody>
      </p:sp>
    </p:spTree>
    <p:extLst>
      <p:ext uri="{BB962C8B-B14F-4D97-AF65-F5344CB8AC3E}">
        <p14:creationId xmlns:p14="http://schemas.microsoft.com/office/powerpoint/2010/main" val="9175969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B56362-736E-A91E-0F1D-D47273C5B458}"/>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FC1A0DFD-E30D-4DED-E81C-ECE5450D1BF2}"/>
              </a:ext>
            </a:extLst>
          </p:cNvPr>
          <p:cNvSpPr>
            <a:spLocks noGrp="1"/>
          </p:cNvSpPr>
          <p:nvPr>
            <p:ph type="body" sz="quarter" idx="16"/>
          </p:nvPr>
        </p:nvSpPr>
        <p:spPr>
          <a:xfrm>
            <a:off x="1371600" y="255269"/>
            <a:ext cx="6661922" cy="404324"/>
          </a:xfrm>
        </p:spPr>
        <p:txBody>
          <a:bodyPr/>
          <a:lstStyle/>
          <a:p>
            <a:pPr marL="165100" indent="0">
              <a:buNone/>
            </a:pPr>
            <a:r>
              <a:rPr lang="en-US" sz="1200" noProof="0" dirty="0">
                <a:latin typeface="Roboto Light" panose="02000000000000000000" pitchFamily="2" charset="0"/>
                <a:ea typeface="Roboto Light" panose="02000000000000000000" pitchFamily="2" charset="0"/>
                <a:cs typeface="Roboto Light" panose="02000000000000000000" pitchFamily="2" charset="0"/>
              </a:rPr>
              <a:t>The student demonstrates excellent business understanding by writing a project plan and a problem analysis in an educational environment.</a:t>
            </a:r>
            <a:endParaRPr lang="en-US" sz="2100" noProof="0" dirty="0"/>
          </a:p>
        </p:txBody>
      </p:sp>
      <p:sp>
        <p:nvSpPr>
          <p:cNvPr id="9" name="Tijdelijke aanduiding voor inhoud 8">
            <a:extLst>
              <a:ext uri="{FF2B5EF4-FFF2-40B4-BE49-F238E27FC236}">
                <a16:creationId xmlns:a16="http://schemas.microsoft.com/office/drawing/2014/main" id="{37717742-72D6-EF2A-0A2F-1B638F4CD954}"/>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0C57B849-C05B-5183-B43C-010A4291E44F}"/>
              </a:ext>
            </a:extLst>
          </p:cNvPr>
          <p:cNvSpPr>
            <a:spLocks noGrp="1"/>
          </p:cNvSpPr>
          <p:nvPr>
            <p:ph type="title"/>
          </p:nvPr>
        </p:nvSpPr>
        <p:spPr>
          <a:xfrm>
            <a:off x="403412" y="309358"/>
            <a:ext cx="968188" cy="455024"/>
          </a:xfrm>
        </p:spPr>
        <p:txBody>
          <a:bodyPr/>
          <a:lstStyle/>
          <a:p>
            <a:r>
              <a:rPr lang="en-US" noProof="0" dirty="0">
                <a:solidFill>
                  <a:schemeClr val="tx1">
                    <a:lumMod val="50000"/>
                  </a:schemeClr>
                </a:solidFill>
              </a:rPr>
              <a:t>ILO 4.5 </a:t>
            </a:r>
          </a:p>
        </p:txBody>
      </p:sp>
      <p:sp>
        <p:nvSpPr>
          <p:cNvPr id="11" name="Tijdelijke aanduiding voor dianummer 10">
            <a:extLst>
              <a:ext uri="{FF2B5EF4-FFF2-40B4-BE49-F238E27FC236}">
                <a16:creationId xmlns:a16="http://schemas.microsoft.com/office/drawing/2014/main" id="{72AC909D-EAE0-EEC4-D119-22E8253AB9C8}"/>
              </a:ext>
            </a:extLst>
          </p:cNvPr>
          <p:cNvSpPr>
            <a:spLocks noGrp="1"/>
          </p:cNvSpPr>
          <p:nvPr>
            <p:ph type="sldNum" sz="quarter" idx="12"/>
          </p:nvPr>
        </p:nvSpPr>
        <p:spPr/>
        <p:txBody>
          <a:bodyPr/>
          <a:lstStyle/>
          <a:p>
            <a:fld id="{AA6C878E-6624-8940-965B-E61AF946BCDB}" type="slidenum">
              <a:rPr lang="en-US" noProof="0" smtClean="0"/>
              <a:t>51</a:t>
            </a:fld>
            <a:endParaRPr lang="en-US" noProof="0" dirty="0"/>
          </a:p>
        </p:txBody>
      </p:sp>
      <p:graphicFrame>
        <p:nvGraphicFramePr>
          <p:cNvPr id="4" name="Content Placeholder 1">
            <a:extLst>
              <a:ext uri="{FF2B5EF4-FFF2-40B4-BE49-F238E27FC236}">
                <a16:creationId xmlns:a16="http://schemas.microsoft.com/office/drawing/2014/main" id="{7D291773-725A-1374-F2D4-5DB1E89A896F}"/>
              </a:ext>
            </a:extLst>
          </p:cNvPr>
          <p:cNvGraphicFramePr>
            <a:graphicFrameLocks/>
          </p:cNvGraphicFramePr>
          <p:nvPr>
            <p:extLst>
              <p:ext uri="{D42A27DB-BD31-4B8C-83A1-F6EECF244321}">
                <p14:modId xmlns:p14="http://schemas.microsoft.com/office/powerpoint/2010/main" val="1357627451"/>
              </p:ext>
            </p:extLst>
          </p:nvPr>
        </p:nvGraphicFramePr>
        <p:xfrm>
          <a:off x="0" y="764382"/>
          <a:ext cx="9144000" cy="4069760"/>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95436">
                <a:tc gridSpan="5">
                  <a:txBody>
                    <a:bodyPr/>
                    <a:lstStyle/>
                    <a:p>
                      <a:pPr algn="l" fontAlgn="ctr"/>
                      <a:r>
                        <a:rPr lang="en-US" sz="800" b="1" i="0" u="none" strike="noStrike" noProof="0" dirty="0">
                          <a:solidFill>
                            <a:srgbClr val="000000"/>
                          </a:solidFill>
                          <a:effectLst/>
                          <a:latin typeface="Aptos" panose="020B0004020202020204" pitchFamily="34" charset="0"/>
                        </a:rPr>
                        <a:t>Problem Analysis. The student can analyze a problem by describing the context , trade-offs and formulation of the final demand (as a result of a process of demand articulation). In doing so, they identify the possible solutions. As a result, they can formulate an approach for a data trajectory considering relevant actors and interests, involving relevant theories and (technical) possibilities.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2314">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4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8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8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667689">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interpret client wishes and derives business requirements and clear KPI's for the project. The student is able to </a:t>
                      </a:r>
                      <a:r>
                        <a:rPr lang="en-US" sz="800" b="0" i="0" u="none" strike="noStrike" noProof="0" dirty="0" err="1">
                          <a:solidFill>
                            <a:srgbClr val="000000"/>
                          </a:solidFill>
                          <a:effectLst/>
                          <a:latin typeface="Roboto" panose="02000000000000000000" pitchFamily="2" charset="0"/>
                          <a:ea typeface="Roboto" panose="02000000000000000000" pitchFamily="2" charset="0"/>
                          <a:cs typeface="Roboto" panose="02000000000000000000" pitchFamily="2" charset="0"/>
                        </a:rPr>
                        <a:t>analyse</a:t>
                      </a:r>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 the problem as well as conduct research exploring potential business solutions.</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conducts appropriate business research. The student contributes to determination of resources and tools necessary to meet business requirements and translates these into appropriate metrics.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translates business requirements to an innovative methodology that adds value to the business case.</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824321">
                <a:tc>
                  <a:txBody>
                    <a:bodyPr/>
                    <a:lstStyle/>
                    <a:p>
                      <a:endParaRPr lang="en-US" sz="900" noProof="0" dirty="0">
                        <a:solidFill>
                          <a:schemeClr val="bg2"/>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r>
                        <a:rPr lang="en-US" sz="700" noProof="0" dirty="0">
                          <a:solidFill>
                            <a:schemeClr val="tx1"/>
                          </a:solidFill>
                          <a:latin typeface="+mn-lt"/>
                          <a:hlinkClick r:id="rId3">
                            <a:extLst>
                              <a:ext uri="{A12FA001-AC4F-418D-AE19-62706E023703}">
                                <ahyp:hlinkClr xmlns:ahyp="http://schemas.microsoft.com/office/drawing/2018/hyperlinkcolor" val="tx"/>
                              </a:ext>
                            </a:extLst>
                          </a:hlinkClick>
                        </a:rPr>
                        <a:t>Interviews</a:t>
                      </a:r>
                      <a:r>
                        <a:rPr lang="en-US" sz="700" noProof="0" dirty="0">
                          <a:solidFill>
                            <a:schemeClr val="tx1"/>
                          </a:solidFill>
                          <a:latin typeface="+mn-lt"/>
                        </a:rPr>
                        <a:t>, </a:t>
                      </a:r>
                      <a:r>
                        <a:rPr lang="en-US" sz="700" noProof="0" dirty="0">
                          <a:solidFill>
                            <a:schemeClr val="bg2"/>
                          </a:solidFill>
                          <a:latin typeface="+mn-lt"/>
                        </a:rPr>
                        <a:t>With the help from Samuel we have done interviews with known coaches in their respective esports/games.</a:t>
                      </a:r>
                    </a:p>
                    <a:p>
                      <a:r>
                        <a:rPr lang="en-US" sz="700" noProof="0" dirty="0">
                          <a:solidFill>
                            <a:schemeClr val="tx1"/>
                          </a:solidFill>
                          <a:latin typeface="+mn-lt"/>
                        </a:rPr>
                        <a:t>(</a:t>
                      </a:r>
                      <a:r>
                        <a:rPr lang="en-US" sz="700" noProof="0" dirty="0">
                          <a:solidFill>
                            <a:schemeClr val="tx1"/>
                          </a:solidFill>
                          <a:latin typeface="+mn-lt"/>
                          <a:hlinkClick r:id="rId4">
                            <a:extLst>
                              <a:ext uri="{A12FA001-AC4F-418D-AE19-62706E023703}">
                                <ahyp:hlinkClr xmlns:ahyp="http://schemas.microsoft.com/office/drawing/2018/hyperlinkcolor" val="tx"/>
                              </a:ext>
                            </a:extLst>
                          </a:hlinkClick>
                        </a:rPr>
                        <a:t>Interviews Trello</a:t>
                      </a:r>
                      <a:r>
                        <a:rPr lang="en-US" sz="700" noProof="0" dirty="0">
                          <a:solidFill>
                            <a:schemeClr val="tx1"/>
                          </a:solidFill>
                          <a:latin typeface="+mn-lt"/>
                        </a:rPr>
                        <a:t>) </a:t>
                      </a:r>
                      <a:r>
                        <a:rPr lang="en-US" sz="700" noProof="0" dirty="0">
                          <a:solidFill>
                            <a:schemeClr val="bg2"/>
                          </a:solidFill>
                          <a:latin typeface="+mn-lt"/>
                        </a:rPr>
                        <a:t>Interviews can be found here. </a:t>
                      </a:r>
                    </a:p>
                    <a:p>
                      <a:endParaRPr lang="en-US" sz="700" noProof="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noProof="0" dirty="0">
                          <a:solidFill>
                            <a:schemeClr val="tx1"/>
                          </a:solidFill>
                          <a:latin typeface="+mn-lt"/>
                          <a:hlinkClick r:id="rId5">
                            <a:extLst>
                              <a:ext uri="{A12FA001-AC4F-418D-AE19-62706E023703}">
                                <ahyp:hlinkClr xmlns:ahyp="http://schemas.microsoft.com/office/drawing/2018/hyperlinkcolor" val="tx"/>
                              </a:ext>
                            </a:extLst>
                          </a:hlinkClick>
                        </a:rPr>
                        <a:t>Presentation Data</a:t>
                      </a:r>
                      <a:r>
                        <a:rPr lang="en-US" sz="700" noProof="0" dirty="0">
                          <a:solidFill>
                            <a:schemeClr val="bg2"/>
                          </a:solidFill>
                          <a:latin typeface="+mn-lt"/>
                        </a:rPr>
                        <a:t>, Presentation done with the team on how we ended up focusing certain KPIs for the project.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700" noProof="0" dirty="0">
                        <a:solidFill>
                          <a:schemeClr val="tx1"/>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noProof="0" dirty="0">
                          <a:solidFill>
                            <a:schemeClr val="tx1"/>
                          </a:solidFill>
                          <a:latin typeface="+mn-lt"/>
                          <a:hlinkClick r:id="rId6"/>
                        </a:rPr>
                        <a:t>Final Presentation</a:t>
                      </a:r>
                      <a:r>
                        <a:rPr lang="en-US" sz="700" noProof="0" dirty="0">
                          <a:solidFill>
                            <a:schemeClr val="tx1"/>
                          </a:solidFill>
                          <a:latin typeface="+mn-lt"/>
                        </a:rPr>
                        <a:t>, </a:t>
                      </a:r>
                      <a:r>
                        <a:rPr lang="en-US" sz="700" noProof="0" dirty="0">
                          <a:solidFill>
                            <a:schemeClr val="bg2"/>
                          </a:solidFill>
                          <a:latin typeface="+mn-lt"/>
                        </a:rPr>
                        <a:t>Final presentation done by me and the group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700" noProof="0" dirty="0">
                        <a:solidFill>
                          <a:schemeClr val="tx1"/>
                        </a:solidFill>
                        <a:latin typeface="+mn-lt"/>
                      </a:endParaRPr>
                    </a:p>
                    <a:p>
                      <a:r>
                        <a:rPr lang="en-US" sz="700" noProof="0" dirty="0">
                          <a:solidFill>
                            <a:schemeClr val="bg2"/>
                          </a:solidFill>
                          <a:latin typeface="+mn-lt"/>
                          <a:hlinkClick r:id="rId7"/>
                        </a:rPr>
                        <a:t>KPI document</a:t>
                      </a:r>
                      <a:r>
                        <a:rPr lang="en-US" sz="700" noProof="0" dirty="0">
                          <a:solidFill>
                            <a:schemeClr val="bg2"/>
                          </a:solidFill>
                          <a:latin typeface="+mn-lt"/>
                        </a:rPr>
                        <a:t>, This document has the noted information from those interviews written down and made by me.</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noProof="0" dirty="0">
                          <a:solidFill>
                            <a:schemeClr val="tx1"/>
                          </a:solidFill>
                          <a:latin typeface="+mn-lt"/>
                          <a:hlinkClick r:id="rId5">
                            <a:extLst>
                              <a:ext uri="{A12FA001-AC4F-418D-AE19-62706E023703}">
                                <ahyp:hlinkClr xmlns:ahyp="http://schemas.microsoft.com/office/drawing/2018/hyperlinkcolor" val="tx"/>
                              </a:ext>
                            </a:extLst>
                          </a:hlinkClick>
                        </a:rPr>
                        <a:t>Presentation Data</a:t>
                      </a:r>
                      <a:r>
                        <a:rPr lang="en-US" sz="700" noProof="0" dirty="0">
                          <a:solidFill>
                            <a:schemeClr val="bg2"/>
                          </a:solidFill>
                          <a:latin typeface="+mn-lt"/>
                        </a:rPr>
                        <a:t>, Presentation done with the team on how we ended up focusing certain KPIs for the project.</a:t>
                      </a:r>
                    </a:p>
                    <a:p>
                      <a:endParaRPr lang="en-US" sz="700" noProof="0" dirty="0">
                        <a:solidFill>
                          <a:schemeClr val="bg2"/>
                        </a:solidFill>
                        <a:latin typeface="+mn-lt"/>
                      </a:endParaRPr>
                    </a:p>
                    <a:p>
                      <a:r>
                        <a:rPr lang="en-US" sz="700" noProof="0" dirty="0">
                          <a:solidFill>
                            <a:schemeClr val="bg2"/>
                          </a:solidFill>
                          <a:latin typeface="+mn-lt"/>
                          <a:hlinkClick r:id="rId8"/>
                        </a:rPr>
                        <a:t>DMP</a:t>
                      </a:r>
                      <a:r>
                        <a:rPr lang="en-US" sz="700" noProof="0" dirty="0">
                          <a:solidFill>
                            <a:schemeClr val="bg2"/>
                          </a:solidFill>
                          <a:latin typeface="+mn-lt"/>
                        </a:rPr>
                        <a:t>, The Data management plan has all the plans we made during the project to store and use the data that we end up collecting.</a:t>
                      </a:r>
                    </a:p>
                    <a:p>
                      <a:endParaRPr lang="en-US" sz="700" noProof="0" dirty="0">
                        <a:solidFill>
                          <a:schemeClr val="bg2"/>
                        </a:solidFill>
                        <a:latin typeface="+mn-lt"/>
                      </a:endParaRPr>
                    </a:p>
                    <a:p>
                      <a:r>
                        <a:rPr lang="en-US" sz="700" noProof="0" dirty="0">
                          <a:solidFill>
                            <a:schemeClr val="bg2"/>
                          </a:solidFill>
                          <a:latin typeface="+mn-lt"/>
                          <a:hlinkClick r:id="rId9"/>
                        </a:rPr>
                        <a:t>BRD</a:t>
                      </a:r>
                      <a:r>
                        <a:rPr lang="en-US" sz="700" noProof="0" dirty="0">
                          <a:solidFill>
                            <a:schemeClr val="bg2"/>
                          </a:solidFill>
                          <a:latin typeface="+mn-lt"/>
                        </a:rPr>
                        <a:t>, The Business Requirement document has overall summary of this project. What it is about, who works on it and when we done our milestone presentation.</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r>
                        <a:rPr lang="en-US" sz="700" noProof="0" dirty="0">
                          <a:solidFill>
                            <a:schemeClr val="tx1"/>
                          </a:solidFill>
                          <a:latin typeface="+mn-lt"/>
                          <a:hlinkClick r:id="rId3">
                            <a:extLst>
                              <a:ext uri="{A12FA001-AC4F-418D-AE19-62706E023703}">
                                <ahyp:hlinkClr xmlns:ahyp="http://schemas.microsoft.com/office/drawing/2018/hyperlinkcolor" val="tx"/>
                              </a:ext>
                            </a:extLst>
                          </a:hlinkClick>
                        </a:rPr>
                        <a:t>Interviews</a:t>
                      </a:r>
                      <a:r>
                        <a:rPr lang="en-US" sz="700" noProof="0" dirty="0">
                          <a:solidFill>
                            <a:schemeClr val="tx1"/>
                          </a:solidFill>
                          <a:latin typeface="+mn-lt"/>
                        </a:rPr>
                        <a:t>, </a:t>
                      </a:r>
                      <a:r>
                        <a:rPr lang="en-US" sz="700" noProof="0" dirty="0">
                          <a:solidFill>
                            <a:schemeClr val="bg2"/>
                          </a:solidFill>
                          <a:latin typeface="+mn-lt"/>
                        </a:rPr>
                        <a:t>With the help from Samuel we have done interviews with known coaches in their respective esports/games.</a:t>
                      </a:r>
                    </a:p>
                    <a:p>
                      <a:r>
                        <a:rPr lang="en-US" sz="700" noProof="0" dirty="0">
                          <a:solidFill>
                            <a:schemeClr val="tx1"/>
                          </a:solidFill>
                          <a:latin typeface="+mn-lt"/>
                        </a:rPr>
                        <a:t>(</a:t>
                      </a:r>
                      <a:r>
                        <a:rPr lang="en-US" sz="700" noProof="0" dirty="0">
                          <a:solidFill>
                            <a:schemeClr val="tx1"/>
                          </a:solidFill>
                          <a:latin typeface="+mn-lt"/>
                          <a:hlinkClick r:id="rId4">
                            <a:extLst>
                              <a:ext uri="{A12FA001-AC4F-418D-AE19-62706E023703}">
                                <ahyp:hlinkClr xmlns:ahyp="http://schemas.microsoft.com/office/drawing/2018/hyperlinkcolor" val="tx"/>
                              </a:ext>
                            </a:extLst>
                          </a:hlinkClick>
                        </a:rPr>
                        <a:t>Interviews Trello</a:t>
                      </a:r>
                      <a:r>
                        <a:rPr lang="en-US" sz="700" noProof="0" dirty="0">
                          <a:solidFill>
                            <a:schemeClr val="tx1"/>
                          </a:solidFill>
                          <a:latin typeface="+mn-lt"/>
                        </a:rPr>
                        <a:t>) </a:t>
                      </a:r>
                      <a:r>
                        <a:rPr lang="en-US" sz="700" noProof="0" dirty="0">
                          <a:solidFill>
                            <a:schemeClr val="bg2"/>
                          </a:solidFill>
                          <a:latin typeface="+mn-lt"/>
                        </a:rPr>
                        <a:t>Interviews can be found here. </a:t>
                      </a:r>
                    </a:p>
                    <a:p>
                      <a:endParaRPr lang="en-US" sz="700" noProof="0" dirty="0">
                        <a:solidFill>
                          <a:schemeClr val="bg2"/>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noProof="0" dirty="0">
                          <a:solidFill>
                            <a:schemeClr val="tx1"/>
                          </a:solidFill>
                          <a:latin typeface="+mn-lt"/>
                          <a:hlinkClick r:id="rId6"/>
                        </a:rPr>
                        <a:t>Final Presentation</a:t>
                      </a:r>
                      <a:r>
                        <a:rPr lang="en-US" sz="700" noProof="0" dirty="0">
                          <a:solidFill>
                            <a:schemeClr val="tx1"/>
                          </a:solidFill>
                          <a:latin typeface="+mn-lt"/>
                        </a:rPr>
                        <a:t>, </a:t>
                      </a:r>
                      <a:r>
                        <a:rPr lang="en-US" sz="700" noProof="0" dirty="0">
                          <a:solidFill>
                            <a:schemeClr val="bg2"/>
                          </a:solidFill>
                          <a:latin typeface="+mn-lt"/>
                        </a:rPr>
                        <a:t>Final presentation done by me and the group</a:t>
                      </a:r>
                    </a:p>
                    <a:p>
                      <a:endParaRPr lang="en-US" sz="700" noProof="0" dirty="0">
                        <a:solidFill>
                          <a:schemeClr val="bg2"/>
                        </a:solidFill>
                        <a:latin typeface="+mn-lt"/>
                      </a:endParaRPr>
                    </a:p>
                    <a:p>
                      <a:r>
                        <a:rPr lang="en-US" sz="700" noProof="0" dirty="0">
                          <a:solidFill>
                            <a:schemeClr val="bg2"/>
                          </a:solidFill>
                          <a:latin typeface="+mn-lt"/>
                          <a:hlinkClick r:id="rId10"/>
                        </a:rPr>
                        <a:t>Technical report (KPI), </a:t>
                      </a:r>
                      <a:r>
                        <a:rPr lang="en-US" sz="700" noProof="0" dirty="0">
                          <a:solidFill>
                            <a:schemeClr val="bg2"/>
                          </a:solidFill>
                          <a:latin typeface="+mn-lt"/>
                        </a:rPr>
                        <a:t>there is a KPI section in the report talking about the ideologies and conclusions on what KPIs became the most important ones for the project</a:t>
                      </a: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solidFill>
                          <a:schemeClr val="bg2"/>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13355078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A33BD-08E9-8DA2-3F0C-51621B7A5FDE}"/>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DFFE6B5F-5CFB-AFCB-C11F-577CD4A26526}"/>
              </a:ext>
            </a:extLst>
          </p:cNvPr>
          <p:cNvSpPr>
            <a:spLocks noGrp="1"/>
          </p:cNvSpPr>
          <p:nvPr>
            <p:ph type="body" sz="quarter" idx="16"/>
          </p:nvPr>
        </p:nvSpPr>
        <p:spPr>
          <a:xfrm>
            <a:off x="1399309" y="250711"/>
            <a:ext cx="6661922" cy="404324"/>
          </a:xfrm>
        </p:spPr>
        <p:txBody>
          <a:bodyPr/>
          <a:lstStyle/>
          <a:p>
            <a:pPr marL="165100" indent="0">
              <a:buNone/>
            </a:pPr>
            <a:r>
              <a:rPr lang="en-US" sz="1200" noProof="0" dirty="0">
                <a:latin typeface="Roboto Light" panose="02000000000000000000" pitchFamily="2" charset="0"/>
                <a:ea typeface="Roboto Light" panose="02000000000000000000" pitchFamily="2" charset="0"/>
                <a:cs typeface="Roboto Light" panose="02000000000000000000" pitchFamily="2" charset="0"/>
              </a:rPr>
              <a:t>The student shows understanding of the needs and requirements of the specific domain in an educational environment.</a:t>
            </a:r>
            <a:endParaRPr lang="en-US" sz="2100" noProof="0" dirty="0"/>
          </a:p>
        </p:txBody>
      </p:sp>
      <p:sp>
        <p:nvSpPr>
          <p:cNvPr id="9" name="Tijdelijke aanduiding voor inhoud 8">
            <a:extLst>
              <a:ext uri="{FF2B5EF4-FFF2-40B4-BE49-F238E27FC236}">
                <a16:creationId xmlns:a16="http://schemas.microsoft.com/office/drawing/2014/main" id="{E21D5BD4-4C98-3C46-ED1A-3D3E7A77B843}"/>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EACD63F2-29C0-FBC9-4087-5957DF201A1D}"/>
              </a:ext>
            </a:extLst>
          </p:cNvPr>
          <p:cNvSpPr>
            <a:spLocks noGrp="1"/>
          </p:cNvSpPr>
          <p:nvPr>
            <p:ph type="title"/>
          </p:nvPr>
        </p:nvSpPr>
        <p:spPr>
          <a:xfrm>
            <a:off x="403412" y="309358"/>
            <a:ext cx="995897" cy="455024"/>
          </a:xfrm>
        </p:spPr>
        <p:txBody>
          <a:bodyPr/>
          <a:lstStyle/>
          <a:p>
            <a:r>
              <a:rPr lang="en-US" noProof="0" dirty="0">
                <a:solidFill>
                  <a:schemeClr val="tx1">
                    <a:lumMod val="50000"/>
                  </a:schemeClr>
                </a:solidFill>
              </a:rPr>
              <a:t>ILO 5.3 </a:t>
            </a:r>
          </a:p>
        </p:txBody>
      </p:sp>
      <p:sp>
        <p:nvSpPr>
          <p:cNvPr id="11" name="Tijdelijke aanduiding voor dianummer 10">
            <a:extLst>
              <a:ext uri="{FF2B5EF4-FFF2-40B4-BE49-F238E27FC236}">
                <a16:creationId xmlns:a16="http://schemas.microsoft.com/office/drawing/2014/main" id="{ACC5E5FC-E8BA-3F7D-3EF0-604A9E34E3DC}"/>
              </a:ext>
            </a:extLst>
          </p:cNvPr>
          <p:cNvSpPr>
            <a:spLocks noGrp="1"/>
          </p:cNvSpPr>
          <p:nvPr>
            <p:ph type="sldNum" sz="quarter" idx="12"/>
          </p:nvPr>
        </p:nvSpPr>
        <p:spPr/>
        <p:txBody>
          <a:bodyPr/>
          <a:lstStyle/>
          <a:p>
            <a:fld id="{AA6C878E-6624-8940-965B-E61AF946BCDB}" type="slidenum">
              <a:rPr lang="en-US" noProof="0" smtClean="0"/>
              <a:t>52</a:t>
            </a:fld>
            <a:endParaRPr lang="en-US" noProof="0" dirty="0"/>
          </a:p>
        </p:txBody>
      </p:sp>
      <p:graphicFrame>
        <p:nvGraphicFramePr>
          <p:cNvPr id="3" name="Content Placeholder 1">
            <a:extLst>
              <a:ext uri="{FF2B5EF4-FFF2-40B4-BE49-F238E27FC236}">
                <a16:creationId xmlns:a16="http://schemas.microsoft.com/office/drawing/2014/main" id="{297D2815-4EC5-C78C-07F0-17A3E1F6FDD2}"/>
              </a:ext>
            </a:extLst>
          </p:cNvPr>
          <p:cNvGraphicFramePr>
            <a:graphicFrameLocks/>
          </p:cNvGraphicFramePr>
          <p:nvPr>
            <p:extLst>
              <p:ext uri="{D42A27DB-BD31-4B8C-83A1-F6EECF244321}">
                <p14:modId xmlns:p14="http://schemas.microsoft.com/office/powerpoint/2010/main" val="2260006388"/>
              </p:ext>
            </p:extLst>
          </p:nvPr>
        </p:nvGraphicFramePr>
        <p:xfrm>
          <a:off x="0" y="750529"/>
          <a:ext cx="9144000" cy="3960017"/>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84757">
                <a:tc gridSpan="5">
                  <a:txBody>
                    <a:bodyPr/>
                    <a:lstStyle/>
                    <a:p>
                      <a:pPr algn="l" fontAlgn="ctr"/>
                      <a:r>
                        <a:rPr lang="en-US" sz="800" b="1" i="0" u="none" strike="noStrike" noProof="0" dirty="0">
                          <a:solidFill>
                            <a:srgbClr val="000000"/>
                          </a:solidFill>
                          <a:effectLst/>
                          <a:latin typeface="Aptos" panose="020B0004020202020204" pitchFamily="34" charset="0"/>
                        </a:rPr>
                        <a:t>Domain Knowledge. The student has such knowledge of and insight into one or more domains that they can function as a discussion partner for experts. They are able to quickly immerse themselves in new domains and associated professional networks.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98699">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endParaRPr lang="en-US" sz="800" b="1" i="0" u="none" strike="noStrike" noProof="0" dirty="0">
                        <a:solidFill>
                          <a:srgbClr val="000000"/>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endParaRPr lang="en-US" sz="800" b="1" i="0" u="none" strike="noStrike" noProof="0" dirty="0">
                        <a:solidFill>
                          <a:srgbClr val="000000"/>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110287">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 Student is present during stakeholder meetings.</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use appropriate terminology related to the domain in their report. They can function as a discussion partner for the expert. They are able to immerse themselves in the new domain.</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endPar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endPar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2266274">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r>
                        <a:rPr lang="en-US" sz="800" noProof="0" dirty="0">
                          <a:solidFill>
                            <a:schemeClr val="bg2"/>
                          </a:solidFill>
                          <a:latin typeface="+mn-lt"/>
                          <a:hlinkClick r:id="rId3"/>
                        </a:rPr>
                        <a:t>Presentations</a:t>
                      </a:r>
                      <a:r>
                        <a:rPr lang="en-US" sz="800" noProof="0" dirty="0">
                          <a:solidFill>
                            <a:schemeClr val="bg2"/>
                          </a:solidFill>
                          <a:latin typeface="+mn-lt"/>
                        </a:rPr>
                        <a:t>, All presentations done by me and the team</a:t>
                      </a:r>
                    </a:p>
                    <a:p>
                      <a:endParaRPr lang="en-US" sz="800" noProof="0" dirty="0">
                        <a:solidFill>
                          <a:schemeClr val="bg2"/>
                        </a:solidFill>
                        <a:latin typeface="+mn-lt"/>
                      </a:endParaRPr>
                    </a:p>
                    <a:p>
                      <a:r>
                        <a:rPr lang="en-US" sz="800" noProof="0" dirty="0">
                          <a:solidFill>
                            <a:schemeClr val="tx1"/>
                          </a:solidFill>
                          <a:latin typeface="+mn-lt"/>
                          <a:hlinkClick r:id="rId4">
                            <a:extLst>
                              <a:ext uri="{A12FA001-AC4F-418D-AE19-62706E023703}">
                                <ahyp:hlinkClr xmlns:ahyp="http://schemas.microsoft.com/office/drawing/2018/hyperlinkcolor" val="tx"/>
                              </a:ext>
                            </a:extLst>
                          </a:hlinkClick>
                        </a:rPr>
                        <a:t>Interviews</a:t>
                      </a:r>
                      <a:r>
                        <a:rPr lang="en-US" sz="800" noProof="0" dirty="0">
                          <a:solidFill>
                            <a:schemeClr val="tx1"/>
                          </a:solidFill>
                          <a:latin typeface="+mn-lt"/>
                        </a:rPr>
                        <a:t>, </a:t>
                      </a:r>
                      <a:r>
                        <a:rPr lang="en-US" sz="800" noProof="0" dirty="0">
                          <a:solidFill>
                            <a:schemeClr val="bg2"/>
                          </a:solidFill>
                          <a:latin typeface="+mn-lt"/>
                        </a:rPr>
                        <a:t>With the help from Samuel we have done interviews with known coaches in their respective esports/games.</a:t>
                      </a:r>
                    </a:p>
                    <a:p>
                      <a:r>
                        <a:rPr lang="en-US" sz="800" noProof="0" dirty="0">
                          <a:solidFill>
                            <a:schemeClr val="tx1"/>
                          </a:solidFill>
                          <a:latin typeface="+mn-lt"/>
                        </a:rPr>
                        <a:t>(</a:t>
                      </a:r>
                      <a:r>
                        <a:rPr lang="en-US" sz="800" noProof="0" dirty="0">
                          <a:solidFill>
                            <a:schemeClr val="tx1"/>
                          </a:solidFill>
                          <a:latin typeface="+mn-lt"/>
                          <a:hlinkClick r:id="rId5">
                            <a:extLst>
                              <a:ext uri="{A12FA001-AC4F-418D-AE19-62706E023703}">
                                <ahyp:hlinkClr xmlns:ahyp="http://schemas.microsoft.com/office/drawing/2018/hyperlinkcolor" val="tx"/>
                              </a:ext>
                            </a:extLst>
                          </a:hlinkClick>
                        </a:rPr>
                        <a:t>Interviews Trello</a:t>
                      </a:r>
                      <a:r>
                        <a:rPr lang="en-US" sz="800" noProof="0" dirty="0">
                          <a:solidFill>
                            <a:schemeClr val="tx1"/>
                          </a:solidFill>
                          <a:latin typeface="+mn-lt"/>
                        </a:rPr>
                        <a:t>) </a:t>
                      </a:r>
                      <a:r>
                        <a:rPr lang="en-US" sz="800" noProof="0" dirty="0">
                          <a:solidFill>
                            <a:schemeClr val="bg2"/>
                          </a:solidFill>
                          <a:latin typeface="+mn-lt"/>
                        </a:rPr>
                        <a:t>Interviews can be found here. </a:t>
                      </a:r>
                    </a:p>
                    <a:p>
                      <a:endParaRPr lang="en-US" sz="800" noProof="0" dirty="0">
                        <a:solidFill>
                          <a:schemeClr val="bg2"/>
                        </a:solidFill>
                        <a:latin typeface="+mn-lt"/>
                      </a:endParaRPr>
                    </a:p>
                    <a:p>
                      <a:r>
                        <a:rPr lang="en-US" sz="800" noProof="0" dirty="0">
                          <a:solidFill>
                            <a:schemeClr val="bg2"/>
                          </a:solidFill>
                          <a:latin typeface="+mn-lt"/>
                          <a:hlinkClick r:id="rId6"/>
                        </a:rPr>
                        <a:t>Slang dictionary</a:t>
                      </a:r>
                      <a:r>
                        <a:rPr lang="en-US" sz="800" noProof="0" dirty="0">
                          <a:solidFill>
                            <a:schemeClr val="bg2"/>
                          </a:solidFill>
                          <a:latin typeface="+mn-lt"/>
                        </a:rPr>
                        <a:t>, Me and Imani started working on a dictionary for the speech-to-text model. With the help of the project team and Valorant team at Breda Guardians we adjusted</a:t>
                      </a:r>
                    </a:p>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38064990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E739AC-43F5-7507-9BE4-E59EEFF9BE42}"/>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3E03F204-1305-9C38-C66A-3612D4347787}"/>
              </a:ext>
            </a:extLst>
          </p:cNvPr>
          <p:cNvSpPr>
            <a:spLocks noGrp="1"/>
          </p:cNvSpPr>
          <p:nvPr>
            <p:ph type="body" sz="quarter" idx="16"/>
          </p:nvPr>
        </p:nvSpPr>
        <p:spPr>
          <a:xfrm>
            <a:off x="1251796" y="285701"/>
            <a:ext cx="6661922" cy="404324"/>
          </a:xfrm>
        </p:spPr>
        <p:txBody>
          <a:bodyPr/>
          <a:lstStyle/>
          <a:p>
            <a:pPr marL="165100" indent="0">
              <a:buNone/>
            </a:pPr>
            <a:r>
              <a:rPr lang="en-US" sz="1200" noProof="0" dirty="0">
                <a:latin typeface="Roboto Light" panose="02000000000000000000" pitchFamily="2" charset="0"/>
                <a:ea typeface="Roboto Light" panose="02000000000000000000" pitchFamily="2" charset="0"/>
                <a:cs typeface="Roboto Light" panose="02000000000000000000" pitchFamily="2" charset="0"/>
              </a:rPr>
              <a:t>Demonstrates understanding of the data and is able to do the preparation stage by preprocessing a dataset which is suited for further modelling in an educational environment.</a:t>
            </a:r>
            <a:endParaRPr lang="en-US" sz="2100" noProof="0" dirty="0"/>
          </a:p>
        </p:txBody>
      </p:sp>
      <p:sp>
        <p:nvSpPr>
          <p:cNvPr id="9" name="Tijdelijke aanduiding voor inhoud 8">
            <a:extLst>
              <a:ext uri="{FF2B5EF4-FFF2-40B4-BE49-F238E27FC236}">
                <a16:creationId xmlns:a16="http://schemas.microsoft.com/office/drawing/2014/main" id="{BFEE193E-C71E-72E6-88F4-E593C7C774A0}"/>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2E3174AC-A2A9-692C-AD30-EFA4EC5052BA}"/>
              </a:ext>
            </a:extLst>
          </p:cNvPr>
          <p:cNvSpPr>
            <a:spLocks noGrp="1"/>
          </p:cNvSpPr>
          <p:nvPr>
            <p:ph type="title"/>
          </p:nvPr>
        </p:nvSpPr>
        <p:spPr>
          <a:xfrm>
            <a:off x="403412" y="309358"/>
            <a:ext cx="1696768" cy="455024"/>
          </a:xfrm>
        </p:spPr>
        <p:txBody>
          <a:bodyPr/>
          <a:lstStyle/>
          <a:p>
            <a:r>
              <a:rPr lang="en-US" noProof="0" dirty="0">
                <a:solidFill>
                  <a:schemeClr val="tx1">
                    <a:lumMod val="50000"/>
                  </a:schemeClr>
                </a:solidFill>
              </a:rPr>
              <a:t>ILO 6.6 </a:t>
            </a:r>
          </a:p>
        </p:txBody>
      </p:sp>
      <p:sp>
        <p:nvSpPr>
          <p:cNvPr id="11" name="Tijdelijke aanduiding voor dianummer 10">
            <a:extLst>
              <a:ext uri="{FF2B5EF4-FFF2-40B4-BE49-F238E27FC236}">
                <a16:creationId xmlns:a16="http://schemas.microsoft.com/office/drawing/2014/main" id="{FCE73F5E-4552-3A82-42D3-36F824CDE6F8}"/>
              </a:ext>
            </a:extLst>
          </p:cNvPr>
          <p:cNvSpPr>
            <a:spLocks noGrp="1"/>
          </p:cNvSpPr>
          <p:nvPr>
            <p:ph type="sldNum" sz="quarter" idx="12"/>
          </p:nvPr>
        </p:nvSpPr>
        <p:spPr/>
        <p:txBody>
          <a:bodyPr/>
          <a:lstStyle/>
          <a:p>
            <a:fld id="{AA6C878E-6624-8940-965B-E61AF946BCDB}" type="slidenum">
              <a:rPr lang="en-US" noProof="0" smtClean="0"/>
              <a:t>53</a:t>
            </a:fld>
            <a:endParaRPr lang="en-US" noProof="0" dirty="0"/>
          </a:p>
        </p:txBody>
      </p:sp>
      <p:graphicFrame>
        <p:nvGraphicFramePr>
          <p:cNvPr id="2" name="Content Placeholder 1">
            <a:extLst>
              <a:ext uri="{FF2B5EF4-FFF2-40B4-BE49-F238E27FC236}">
                <a16:creationId xmlns:a16="http://schemas.microsoft.com/office/drawing/2014/main" id="{AC846591-EB77-014B-2EA7-ACFB045A09F9}"/>
              </a:ext>
            </a:extLst>
          </p:cNvPr>
          <p:cNvGraphicFramePr>
            <a:graphicFrameLocks/>
          </p:cNvGraphicFramePr>
          <p:nvPr>
            <p:extLst>
              <p:ext uri="{D42A27DB-BD31-4B8C-83A1-F6EECF244321}">
                <p14:modId xmlns:p14="http://schemas.microsoft.com/office/powerpoint/2010/main" val="1950551103"/>
              </p:ext>
            </p:extLst>
          </p:nvPr>
        </p:nvGraphicFramePr>
        <p:xfrm>
          <a:off x="0" y="750529"/>
          <a:ext cx="9144000" cy="3946161"/>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82519">
                <a:tc gridSpan="5">
                  <a:txBody>
                    <a:bodyPr/>
                    <a:lstStyle/>
                    <a:p>
                      <a:pPr algn="l" fontAlgn="ctr"/>
                      <a:r>
                        <a:rPr lang="en-US" sz="800" b="1" i="0" u="none" strike="noStrike" noProof="0" dirty="0">
                          <a:solidFill>
                            <a:srgbClr val="000000"/>
                          </a:solidFill>
                          <a:effectLst/>
                          <a:latin typeface="Aptos" panose="020B0004020202020204" pitchFamily="34" charset="0"/>
                        </a:rPr>
                        <a:t>Data Collection and Processing. The student masters (technological) skills to acquire, pre-process, process and manage the necessary data to create value for individuals, organizations and domains.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96351">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10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10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445295">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 The data preparation stage is well documented.</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select, combine, and preprocess data that is relevant for meeting the business objective. Uses filter methods, wrapper methods, or embedded methods for data selection.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demonstrates the ability to select and clean data, apply feature engineering, and data standardization steps that are relevant to the project.</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An excellent data preparation process leads to proposals of improvements for the data management strategy.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921996">
                <a:tc>
                  <a:txBody>
                    <a:bodyPr/>
                    <a:lstStyle/>
                    <a:p>
                      <a:endParaRPr lang="en-US" sz="9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i="0" u="none" strike="noStrike" noProof="0" dirty="0">
                          <a:solidFill>
                            <a:schemeClr val="tx1">
                              <a:lumMod val="75000"/>
                            </a:schemeClr>
                          </a:solidFill>
                          <a:latin typeface="+mn-lt"/>
                          <a:hlinkClick r:id="rId3">
                            <a:extLst>
                              <a:ext uri="{A12FA001-AC4F-418D-AE19-62706E023703}">
                                <ahyp:hlinkClr xmlns:ahyp="http://schemas.microsoft.com/office/drawing/2018/hyperlinkcolor" val="tx"/>
                              </a:ext>
                            </a:extLst>
                          </a:hlinkClick>
                        </a:rPr>
                        <a:t>Merging Script</a:t>
                      </a:r>
                      <a:r>
                        <a:rPr lang="en-US" sz="700" b="0" i="0" u="none" strike="noStrike" noProof="0" dirty="0">
                          <a:solidFill>
                            <a:schemeClr val="tx1">
                              <a:lumMod val="75000"/>
                            </a:schemeClr>
                          </a:solidFill>
                          <a:latin typeface="+mn-lt"/>
                        </a:rPr>
                        <a:t>, </a:t>
                      </a:r>
                      <a:r>
                        <a:rPr lang="en-US" sz="700" b="0" noProof="0" dirty="0">
                          <a:solidFill>
                            <a:schemeClr val="bg2">
                              <a:lumMod val="75000"/>
                            </a:schemeClr>
                          </a:solidFill>
                        </a:rPr>
                        <a:t>Preprocessed and merged relevant data to meet the business objectives, integrating preprocessing steps directly into the merging function. Giving feedback and helping through the beginning and middle stages (</a:t>
                      </a:r>
                      <a:r>
                        <a:rPr lang="en-US" sz="700" b="0" noProof="0" dirty="0">
                          <a:solidFill>
                            <a:schemeClr val="bg2">
                              <a:lumMod val="75000"/>
                            </a:schemeClr>
                          </a:solidFill>
                          <a:hlinkClick r:id="rId4"/>
                        </a:rPr>
                        <a:t>participation</a:t>
                      </a:r>
                      <a:r>
                        <a:rPr lang="en-US" sz="700" b="0" noProof="0" dirty="0">
                          <a:solidFill>
                            <a:schemeClr val="bg2">
                              <a:lumMod val="75000"/>
                            </a:schemeClr>
                          </a:solidFill>
                        </a:rPr>
                        <a:t>)</a:t>
                      </a:r>
                      <a:endParaRPr lang="en-US" sz="700" b="0" i="0" u="none" strike="noStrike" noProof="0" dirty="0">
                        <a:solidFill>
                          <a:schemeClr val="bg2">
                            <a:lumMod val="75000"/>
                          </a:schemeClr>
                        </a:solidFill>
                        <a:latin typeface="+mn-lt"/>
                      </a:endParaRPr>
                    </a:p>
                    <a:p>
                      <a:pPr lvl="0" algn="l">
                        <a:lnSpc>
                          <a:spcPct val="100000"/>
                        </a:lnSpc>
                        <a:spcBef>
                          <a:spcPts val="0"/>
                        </a:spcBef>
                        <a:spcAft>
                          <a:spcPts val="0"/>
                        </a:spcAft>
                        <a:buNone/>
                      </a:pPr>
                      <a:endParaRPr lang="en-US" sz="700" b="0" i="0" u="none" strike="noStrike" noProof="0" dirty="0">
                        <a:solidFill>
                          <a:srgbClr val="00B7ED"/>
                        </a:solidFill>
                        <a:latin typeface="+mn-lt"/>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noProof="0" dirty="0">
                          <a:hlinkClick r:id="rId3"/>
                        </a:rPr>
                        <a:t>Merging Script</a:t>
                      </a:r>
                      <a:r>
                        <a:rPr lang="en-US" sz="700" b="0" noProof="0" dirty="0"/>
                        <a:t>: </a:t>
                      </a:r>
                      <a:r>
                        <a:rPr lang="en-US" sz="700" b="0" noProof="0" dirty="0">
                          <a:solidFill>
                            <a:schemeClr val="bg2">
                              <a:lumMod val="75000"/>
                            </a:schemeClr>
                          </a:solidFill>
                        </a:rPr>
                        <a:t>Applied data cleaning techniques and feature engineering, such as calculating average gaze (x and y axes) to simplify and standardize gaze data. Giving feedback and helping through the beginning and middle stages (</a:t>
                      </a:r>
                      <a:r>
                        <a:rPr lang="en-US" sz="700" b="0" noProof="0" dirty="0">
                          <a:solidFill>
                            <a:schemeClr val="bg2">
                              <a:lumMod val="75000"/>
                            </a:schemeClr>
                          </a:solidFill>
                          <a:hlinkClick r:id="rId4"/>
                        </a:rPr>
                        <a:t>participation</a:t>
                      </a:r>
                      <a:r>
                        <a:rPr lang="en-US" sz="700" b="0" noProof="0" dirty="0">
                          <a:solidFill>
                            <a:schemeClr val="bg2">
                              <a:lumMod val="75000"/>
                            </a:schemeClr>
                          </a:solidFill>
                        </a:rPr>
                        <a:t>)</a:t>
                      </a:r>
                      <a:endParaRPr lang="en-US" sz="700" b="0" i="0" u="none" strike="noStrike" noProof="0" dirty="0">
                        <a:solidFill>
                          <a:schemeClr val="bg2">
                            <a:lumMod val="75000"/>
                          </a:schemeClr>
                        </a:solidFill>
                        <a:latin typeface="+mn-lt"/>
                      </a:endParaRPr>
                    </a:p>
                    <a:p>
                      <a:pPr lvl="0">
                        <a:buNone/>
                      </a:pPr>
                      <a:endParaRPr lang="en-US" sz="700" b="0" i="0" u="none" strike="noStrike" noProof="0" dirty="0">
                        <a:solidFill>
                          <a:srgbClr val="00B7ED"/>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b="0" i="0" u="none" strike="noStrike" noProof="0" dirty="0">
                          <a:solidFill>
                            <a:schemeClr val="tx1"/>
                          </a:solidFill>
                          <a:latin typeface="+mn-lt"/>
                          <a:hlinkClick r:id="rId5"/>
                        </a:rPr>
                        <a:t>Pattern recognition</a:t>
                      </a:r>
                      <a:r>
                        <a:rPr lang="en-US" sz="700" b="0" i="0" u="none" strike="noStrike" noProof="0" dirty="0">
                          <a:solidFill>
                            <a:schemeClr val="tx1"/>
                          </a:solidFill>
                          <a:latin typeface="+mn-lt"/>
                        </a:rPr>
                        <a:t> &amp; </a:t>
                      </a:r>
                      <a:r>
                        <a:rPr lang="en-US" sz="700" b="0" i="0" u="none" strike="noStrike" noProof="0" dirty="0">
                          <a:solidFill>
                            <a:schemeClr val="tx1"/>
                          </a:solidFill>
                          <a:latin typeface="+mn-lt"/>
                          <a:hlinkClick r:id="rId6"/>
                        </a:rPr>
                        <a:t>Critical moments (KPI)</a:t>
                      </a:r>
                      <a:r>
                        <a:rPr lang="en-US" sz="700" b="0" i="0" u="none" strike="noStrike" noProof="0" dirty="0">
                          <a:solidFill>
                            <a:schemeClr val="tx1"/>
                          </a:solidFill>
                          <a:latin typeface="+mn-lt"/>
                        </a:rPr>
                        <a:t>, </a:t>
                      </a:r>
                      <a:r>
                        <a:rPr lang="en-US" sz="700" b="0" noProof="0" dirty="0">
                          <a:solidFill>
                            <a:schemeClr val="bg2">
                              <a:lumMod val="75000"/>
                            </a:schemeClr>
                          </a:solidFill>
                        </a:rPr>
                        <a:t>Identified patterns and key performance indicators (KPIs) through feature engineering to support project goals. Giving feedback and talk about what the importance and linking KPIs to the data. (</a:t>
                      </a:r>
                      <a:r>
                        <a:rPr lang="en-US" sz="700" b="0" noProof="0" dirty="0">
                          <a:solidFill>
                            <a:schemeClr val="bg2">
                              <a:lumMod val="75000"/>
                            </a:schemeClr>
                          </a:solidFill>
                          <a:hlinkClick r:id="rId7"/>
                        </a:rPr>
                        <a:t>participation</a:t>
                      </a:r>
                      <a:r>
                        <a:rPr lang="en-US" sz="700" b="0" noProof="0" dirty="0">
                          <a:solidFill>
                            <a:schemeClr val="bg2">
                              <a:lumMod val="75000"/>
                            </a:schemeClr>
                          </a:solidFill>
                        </a:rPr>
                        <a:t>)</a:t>
                      </a:r>
                      <a:endParaRPr lang="en-US" sz="700" b="0" i="0" u="none" strike="noStrike" noProof="0" dirty="0">
                        <a:solidFill>
                          <a:schemeClr val="bg2">
                            <a:lumMod val="75000"/>
                          </a:schemeClr>
                        </a:solidFill>
                        <a:latin typeface="+mn-lt"/>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lvl="0">
                        <a:buNone/>
                      </a:pPr>
                      <a:r>
                        <a:rPr lang="en-US" sz="700" b="0" i="0" u="none" strike="noStrike" noProof="0" dirty="0">
                          <a:solidFill>
                            <a:schemeClr val="tx1">
                              <a:lumMod val="75000"/>
                            </a:schemeClr>
                          </a:solidFill>
                          <a:latin typeface="+mn-lt"/>
                          <a:hlinkClick r:id="rId8">
                            <a:extLst>
                              <a:ext uri="{A12FA001-AC4F-418D-AE19-62706E023703}">
                                <ahyp:hlinkClr xmlns:ahyp="http://schemas.microsoft.com/office/drawing/2018/hyperlinkcolor" val="tx"/>
                              </a:ext>
                            </a:extLst>
                          </a:hlinkClick>
                        </a:rPr>
                        <a:t>Data Management Plan</a:t>
                      </a:r>
                      <a:r>
                        <a:rPr lang="en-US" sz="700" b="0" i="0" u="none" strike="noStrike" noProof="0" dirty="0">
                          <a:solidFill>
                            <a:schemeClr val="tx1">
                              <a:lumMod val="75000"/>
                            </a:schemeClr>
                          </a:solidFill>
                          <a:latin typeface="+mn-lt"/>
                        </a:rPr>
                        <a:t>, </a:t>
                      </a:r>
                      <a:r>
                        <a:rPr lang="en-US" sz="700" b="0" noProof="0" dirty="0">
                          <a:solidFill>
                            <a:schemeClr val="bg2">
                              <a:lumMod val="75000"/>
                            </a:schemeClr>
                          </a:solidFill>
                        </a:rPr>
                        <a:t>Proposed improvements to the data management strategy to optimize storage and organization processes.</a:t>
                      </a:r>
                      <a:br>
                        <a:rPr lang="en-US" sz="700" b="0" noProof="0" dirty="0">
                          <a:latin typeface="+mn-lt"/>
                        </a:rPr>
                      </a:br>
                      <a:endParaRPr lang="en-US" sz="700" b="0" noProof="0" dirty="0">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noProof="0" dirty="0">
                          <a:latin typeface="+mn-lt"/>
                          <a:hlinkClick r:id="rId9"/>
                        </a:rPr>
                        <a:t>Server code</a:t>
                      </a:r>
                      <a:r>
                        <a:rPr lang="en-US" sz="700" b="0" noProof="0" dirty="0"/>
                        <a:t>, </a:t>
                      </a:r>
                      <a:r>
                        <a:rPr lang="en-US" sz="700" b="0" noProof="0" dirty="0">
                          <a:latin typeface="+mn-lt"/>
                          <a:hlinkClick r:id="rId9"/>
                        </a:rPr>
                        <a:t>Storage code</a:t>
                      </a:r>
                      <a:endParaRPr lang="en-US" sz="700" b="0" noProof="0" dirty="0">
                        <a:latin typeface="+mn-lt"/>
                      </a:endParaRPr>
                    </a:p>
                    <a:p>
                      <a:pPr lvl="0">
                        <a:buNone/>
                      </a:pPr>
                      <a:r>
                        <a:rPr lang="en-US" sz="700" b="0" noProof="0" dirty="0"/>
                        <a:t>&amp; </a:t>
                      </a:r>
                      <a:r>
                        <a:rPr lang="en-US" sz="700" b="0" noProof="0" dirty="0">
                          <a:latin typeface="+mn-lt"/>
                          <a:hlinkClick r:id="rId10"/>
                        </a:rPr>
                        <a:t>DB functions</a:t>
                      </a:r>
                      <a:r>
                        <a:rPr lang="en-US" sz="700" b="0" noProof="0" dirty="0"/>
                        <a:t>: </a:t>
                      </a:r>
                      <a:r>
                        <a:rPr lang="en-US" sz="700" b="0" noProof="0" dirty="0">
                          <a:solidFill>
                            <a:schemeClr val="bg2">
                              <a:lumMod val="75000"/>
                            </a:schemeClr>
                          </a:solidFill>
                        </a:rPr>
                        <a:t>Designed and implemented code for server, storage, and database functions to streamline data handling. Giving feedback and help test code (</a:t>
                      </a:r>
                      <a:r>
                        <a:rPr lang="en-US" sz="700" b="0" noProof="0" dirty="0">
                          <a:solidFill>
                            <a:schemeClr val="bg2">
                              <a:lumMod val="75000"/>
                            </a:schemeClr>
                          </a:solidFill>
                          <a:hlinkClick r:id="rId11"/>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endParaRPr>
                    </a:p>
                    <a:p>
                      <a:pPr lvl="0">
                        <a:buNone/>
                      </a:pPr>
                      <a:endParaRPr lang="en-US" sz="700" b="0" noProof="0" dirty="0">
                        <a:latin typeface="+mn-lt"/>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2805229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24217-9F24-046C-C24C-E906C3AE760B}"/>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74527D2E-B0F5-59B6-CEE1-7DD38B19511A}"/>
              </a:ext>
            </a:extLst>
          </p:cNvPr>
          <p:cNvSpPr>
            <a:spLocks noGrp="1"/>
          </p:cNvSpPr>
          <p:nvPr>
            <p:ph type="body" sz="quarter" idx="16"/>
          </p:nvPr>
        </p:nvSpPr>
        <p:spPr>
          <a:xfrm>
            <a:off x="1287555" y="292627"/>
            <a:ext cx="6661922" cy="404324"/>
          </a:xfrm>
        </p:spPr>
        <p:txBody>
          <a:bodyPr/>
          <a:lstStyle/>
          <a:p>
            <a:pPr marL="165100" indent="0">
              <a:buNone/>
            </a:pPr>
            <a:r>
              <a:rPr lang="en-US" sz="1200" noProof="0" dirty="0">
                <a:latin typeface="Roboto Light" panose="02000000000000000000" pitchFamily="2" charset="0"/>
                <a:ea typeface="Roboto Light" panose="02000000000000000000" pitchFamily="2" charset="0"/>
                <a:cs typeface="Roboto Light" panose="02000000000000000000" pitchFamily="2" charset="0"/>
              </a:rPr>
              <a:t>Demonstrates the ability to </a:t>
            </a:r>
            <a:r>
              <a:rPr lang="en-US" sz="1200" noProof="0" dirty="0" err="1">
                <a:latin typeface="Roboto Light" panose="02000000000000000000" pitchFamily="2" charset="0"/>
                <a:ea typeface="Roboto Light" panose="02000000000000000000" pitchFamily="2" charset="0"/>
                <a:cs typeface="Roboto Light" panose="02000000000000000000" pitchFamily="2" charset="0"/>
              </a:rPr>
              <a:t>visualise</a:t>
            </a:r>
            <a:r>
              <a:rPr lang="en-US" sz="1200" noProof="0" dirty="0">
                <a:latin typeface="Roboto Light" panose="02000000000000000000" pitchFamily="2" charset="0"/>
                <a:ea typeface="Roboto Light" panose="02000000000000000000" pitchFamily="2" charset="0"/>
                <a:cs typeface="Roboto Light" panose="02000000000000000000" pitchFamily="2" charset="0"/>
              </a:rPr>
              <a:t> data and to tell a story using data in an educational environment.</a:t>
            </a:r>
            <a:endParaRPr lang="en-US" sz="2100" noProof="0" dirty="0"/>
          </a:p>
        </p:txBody>
      </p:sp>
      <p:sp>
        <p:nvSpPr>
          <p:cNvPr id="9" name="Tijdelijke aanduiding voor inhoud 8">
            <a:extLst>
              <a:ext uri="{FF2B5EF4-FFF2-40B4-BE49-F238E27FC236}">
                <a16:creationId xmlns:a16="http://schemas.microsoft.com/office/drawing/2014/main" id="{646ED4AA-3460-FA75-A015-55369A5D2700}"/>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378D9505-CEB4-837B-25D0-BD051A5F7C99}"/>
              </a:ext>
            </a:extLst>
          </p:cNvPr>
          <p:cNvSpPr>
            <a:spLocks noGrp="1"/>
          </p:cNvSpPr>
          <p:nvPr>
            <p:ph type="title"/>
          </p:nvPr>
        </p:nvSpPr>
        <p:spPr>
          <a:xfrm>
            <a:off x="403411" y="309358"/>
            <a:ext cx="1768289" cy="455024"/>
          </a:xfrm>
        </p:spPr>
        <p:txBody>
          <a:bodyPr/>
          <a:lstStyle/>
          <a:p>
            <a:r>
              <a:rPr lang="en-US" noProof="0" dirty="0">
                <a:solidFill>
                  <a:schemeClr val="tx1">
                    <a:lumMod val="50000"/>
                  </a:schemeClr>
                </a:solidFill>
              </a:rPr>
              <a:t>ILO 10.3 </a:t>
            </a:r>
          </a:p>
        </p:txBody>
      </p:sp>
      <p:sp>
        <p:nvSpPr>
          <p:cNvPr id="11" name="Tijdelijke aanduiding voor dianummer 10">
            <a:extLst>
              <a:ext uri="{FF2B5EF4-FFF2-40B4-BE49-F238E27FC236}">
                <a16:creationId xmlns:a16="http://schemas.microsoft.com/office/drawing/2014/main" id="{3A0527D4-B36E-A087-AF74-81646574080C}"/>
              </a:ext>
            </a:extLst>
          </p:cNvPr>
          <p:cNvSpPr>
            <a:spLocks noGrp="1"/>
          </p:cNvSpPr>
          <p:nvPr>
            <p:ph type="sldNum" sz="quarter" idx="12"/>
          </p:nvPr>
        </p:nvSpPr>
        <p:spPr/>
        <p:txBody>
          <a:bodyPr/>
          <a:lstStyle/>
          <a:p>
            <a:fld id="{AA6C878E-6624-8940-965B-E61AF946BCDB}" type="slidenum">
              <a:rPr lang="en-US" noProof="0" smtClean="0"/>
              <a:t>54</a:t>
            </a:fld>
            <a:endParaRPr lang="en-US" noProof="0" dirty="0"/>
          </a:p>
        </p:txBody>
      </p:sp>
      <p:graphicFrame>
        <p:nvGraphicFramePr>
          <p:cNvPr id="2" name="Content Placeholder 1">
            <a:extLst>
              <a:ext uri="{FF2B5EF4-FFF2-40B4-BE49-F238E27FC236}">
                <a16:creationId xmlns:a16="http://schemas.microsoft.com/office/drawing/2014/main" id="{4DAB2462-6396-BD0E-1DB3-63CDD1C5699B}"/>
              </a:ext>
            </a:extLst>
          </p:cNvPr>
          <p:cNvGraphicFramePr>
            <a:graphicFrameLocks/>
          </p:cNvGraphicFramePr>
          <p:nvPr>
            <p:extLst>
              <p:ext uri="{D42A27DB-BD31-4B8C-83A1-F6EECF244321}">
                <p14:modId xmlns:p14="http://schemas.microsoft.com/office/powerpoint/2010/main" val="1535617336"/>
              </p:ext>
            </p:extLst>
          </p:nvPr>
        </p:nvGraphicFramePr>
        <p:xfrm>
          <a:off x="0" y="750529"/>
          <a:ext cx="9144000" cy="4991085"/>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70959">
                <a:tc gridSpan="5">
                  <a:txBody>
                    <a:bodyPr/>
                    <a:lstStyle/>
                    <a:p>
                      <a:pPr algn="l" fontAlgn="ctr"/>
                      <a:r>
                        <a:rPr lang="en-US" sz="800" b="1" i="0" u="none" strike="noStrike" noProof="0" dirty="0">
                          <a:solidFill>
                            <a:srgbClr val="000000"/>
                          </a:solidFill>
                          <a:effectLst/>
                          <a:latin typeface="Aptos" panose="020B0004020202020204" pitchFamily="34" charset="0"/>
                        </a:rPr>
                        <a:t>Visualization. The student can apply visualization and storytelling techniques and skills to effectively and accurately inform stakeholders about (interim) results of AI and DS approaches.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4225">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5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endParaRPr lang="en-US" sz="800" b="1" i="0" u="none" strike="noStrike" noProof="0" dirty="0">
                        <a:solidFill>
                          <a:srgbClr val="000000"/>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endParaRPr lang="en-US" sz="800" b="1" i="0" u="none" strike="noStrike" noProof="0" dirty="0">
                        <a:solidFill>
                          <a:srgbClr val="000000"/>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endParaRPr lang="en-US" sz="1100" noProof="0" dirty="0"/>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685081">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appropriately visualizes the data and applies storytelling techniques to communicate and </a:t>
                      </a:r>
                      <a:r>
                        <a:rPr lang="en-US" sz="800" b="0" i="0" u="none" strike="noStrike" noProof="0" dirty="0" err="1">
                          <a:solidFill>
                            <a:srgbClr val="000000"/>
                          </a:solidFill>
                          <a:effectLst/>
                          <a:latin typeface="Roboto" panose="02000000000000000000" pitchFamily="2" charset="0"/>
                          <a:ea typeface="Roboto" panose="02000000000000000000" pitchFamily="2" charset="0"/>
                          <a:cs typeface="Roboto" panose="02000000000000000000" pitchFamily="2" charset="0"/>
                        </a:rPr>
                        <a:t>valorise</a:t>
                      </a:r>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 their findings.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endPar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endPar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11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843348">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i="0" u="none" strike="noStrike" noProof="0" dirty="0">
                          <a:solidFill>
                            <a:srgbClr val="000000"/>
                          </a:solidFill>
                          <a:latin typeface="+mn-lt"/>
                        </a:rPr>
                        <a:t>Visualizations have been used in the Dashboard, Technical report, EDA, Presentations.</a:t>
                      </a:r>
                      <a:br>
                        <a:rPr lang="en-US" sz="700" b="0" i="0" u="none" strike="noStrike" noProof="0" dirty="0">
                          <a:solidFill>
                            <a:srgbClr val="000000"/>
                          </a:solidFill>
                          <a:latin typeface="+mn-lt"/>
                        </a:rPr>
                      </a:br>
                      <a:br>
                        <a:rPr lang="en-US" sz="700" b="0" i="0" u="none" strike="noStrike" noProof="0" dirty="0">
                          <a:solidFill>
                            <a:srgbClr val="000000"/>
                          </a:solidFill>
                          <a:latin typeface="+mn-lt"/>
                        </a:rPr>
                      </a:br>
                      <a:r>
                        <a:rPr lang="en-US" sz="700" noProof="0" dirty="0">
                          <a:latin typeface="+mn-lt"/>
                          <a:hlinkClick r:id="rId3"/>
                        </a:rPr>
                        <a:t>Dashboard</a:t>
                      </a:r>
                      <a:r>
                        <a:rPr lang="en-US" sz="700" b="0" noProof="0" dirty="0">
                          <a:solidFill>
                            <a:schemeClr val="bg2">
                              <a:lumMod val="50000"/>
                            </a:schemeClr>
                          </a:solidFill>
                          <a:latin typeface="+mn-lt"/>
                        </a:rPr>
                        <a:t>, </a:t>
                      </a:r>
                      <a:r>
                        <a:rPr lang="en-US" sz="700" b="0" noProof="0" dirty="0">
                          <a:solidFill>
                            <a:schemeClr val="bg2">
                              <a:lumMod val="75000"/>
                            </a:schemeClr>
                          </a:solidFill>
                          <a:latin typeface="+mn-lt"/>
                        </a:rPr>
                        <a:t>Created visualizations in the project dashboard to clearly present key findings. Can be seen in the </a:t>
                      </a:r>
                      <a:r>
                        <a:rPr lang="en-US" sz="700" noProof="0" dirty="0">
                          <a:latin typeface="+mn-lt"/>
                          <a:hlinkClick r:id="rId4"/>
                        </a:rPr>
                        <a:t>Final Presentation </a:t>
                      </a:r>
                      <a:endParaRPr lang="en-US" sz="700" noProof="0" dirty="0">
                        <a:latin typeface="+mn-lt"/>
                      </a:endParaRPr>
                    </a:p>
                    <a:p>
                      <a:pPr lvl="0" algn="l">
                        <a:lnSpc>
                          <a:spcPct val="100000"/>
                        </a:lnSpc>
                        <a:spcBef>
                          <a:spcPts val="0"/>
                        </a:spcBef>
                        <a:spcAft>
                          <a:spcPts val="0"/>
                        </a:spcAft>
                        <a:buNone/>
                      </a:pPr>
                      <a:endParaRPr lang="en-US" sz="700" b="0" noProof="0" dirty="0">
                        <a:solidFill>
                          <a:schemeClr val="bg2">
                            <a:lumMod val="50000"/>
                          </a:schemeClr>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solidFill>
                            <a:schemeClr val="bg2"/>
                          </a:solidFill>
                          <a:latin typeface="+mn-lt"/>
                          <a:hlinkClick r:id="rId5"/>
                        </a:rPr>
                        <a:t>Technical report </a:t>
                      </a:r>
                      <a:r>
                        <a:rPr lang="en-US" sz="700" noProof="0" dirty="0">
                          <a:solidFill>
                            <a:schemeClr val="bg2"/>
                          </a:solidFill>
                          <a:latin typeface="+mn-lt"/>
                        </a:rPr>
                        <a:t> </a:t>
                      </a:r>
                      <a:r>
                        <a:rPr lang="en-US" sz="700" b="0" noProof="0" dirty="0">
                          <a:solidFill>
                            <a:schemeClr val="bg2">
                              <a:lumMod val="50000"/>
                            </a:schemeClr>
                          </a:solidFill>
                          <a:latin typeface="+mn-lt"/>
                        </a:rPr>
                        <a:t>&amp; </a:t>
                      </a:r>
                      <a:r>
                        <a:rPr lang="en-US" sz="700" b="0" i="0" u="none" strike="noStrike" noProof="0" dirty="0">
                          <a:solidFill>
                            <a:schemeClr val="tx1">
                              <a:lumMod val="75000"/>
                            </a:schemeClr>
                          </a:solidFill>
                          <a:latin typeface="+mn-lt"/>
                          <a:hlinkClick r:id="rId6">
                            <a:extLst>
                              <a:ext uri="{A12FA001-AC4F-418D-AE19-62706E023703}">
                                <ahyp:hlinkClr xmlns:ahyp="http://schemas.microsoft.com/office/drawing/2018/hyperlinkcolor" val="tx"/>
                              </a:ext>
                            </a:extLst>
                          </a:hlinkClick>
                        </a:rPr>
                        <a:t>Visualize test</a:t>
                      </a:r>
                      <a:r>
                        <a:rPr lang="en-US" sz="700" b="0" noProof="0" dirty="0">
                          <a:solidFill>
                            <a:schemeClr val="bg2">
                              <a:lumMod val="50000"/>
                            </a:schemeClr>
                          </a:solidFill>
                          <a:latin typeface="+mn-lt"/>
                        </a:rPr>
                        <a:t>, </a:t>
                      </a:r>
                      <a:r>
                        <a:rPr lang="en-US" sz="700" b="0" noProof="0" dirty="0">
                          <a:solidFill>
                            <a:schemeClr val="bg2">
                              <a:lumMod val="75000"/>
                            </a:schemeClr>
                          </a:solidFill>
                          <a:latin typeface="+mn-lt"/>
                        </a:rPr>
                        <a:t>Used exploratory data analysis (EDA) to uncover patterns and presented insights in the technical report with visuals.</a:t>
                      </a:r>
                    </a:p>
                    <a:p>
                      <a:pPr lvl="0" algn="l">
                        <a:lnSpc>
                          <a:spcPct val="100000"/>
                        </a:lnSpc>
                        <a:spcBef>
                          <a:spcPts val="0"/>
                        </a:spcBef>
                        <a:spcAft>
                          <a:spcPts val="0"/>
                        </a:spcAft>
                        <a:buNone/>
                      </a:pPr>
                      <a:endParaRPr lang="en-US" sz="700" b="0" noProof="0" dirty="0">
                        <a:solidFill>
                          <a:schemeClr val="bg2">
                            <a:lumMod val="50000"/>
                          </a:schemeClr>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i="0" u="none" strike="noStrike" noProof="0" dirty="0">
                          <a:solidFill>
                            <a:schemeClr val="tx1">
                              <a:lumMod val="75000"/>
                            </a:schemeClr>
                          </a:solidFill>
                          <a:latin typeface="+mn-lt"/>
                          <a:hlinkClick r:id="rId7">
                            <a:extLst>
                              <a:ext uri="{A12FA001-AC4F-418D-AE19-62706E023703}">
                                <ahyp:hlinkClr xmlns:ahyp="http://schemas.microsoft.com/office/drawing/2018/hyperlinkcolor" val="tx"/>
                              </a:ext>
                            </a:extLst>
                          </a:hlinkClick>
                        </a:rPr>
                        <a:t>Game data analysis</a:t>
                      </a:r>
                      <a:r>
                        <a:rPr lang="en-US" sz="700" b="0" i="0" u="none" strike="noStrike" noProof="0" dirty="0">
                          <a:solidFill>
                            <a:schemeClr val="tx1">
                              <a:lumMod val="75000"/>
                            </a:schemeClr>
                          </a:solidFill>
                          <a:latin typeface="+mn-lt"/>
                        </a:rPr>
                        <a:t> </a:t>
                      </a:r>
                      <a:r>
                        <a:rPr lang="en-US" sz="700" b="0" noProof="0" dirty="0">
                          <a:solidFill>
                            <a:schemeClr val="bg2">
                              <a:lumMod val="50000"/>
                            </a:schemeClr>
                          </a:solidFill>
                          <a:latin typeface="+mn-lt"/>
                        </a:rPr>
                        <a:t>&amp; </a:t>
                      </a:r>
                      <a:r>
                        <a:rPr lang="en-US" sz="700" b="0" i="0" u="none" strike="noStrike" noProof="0" dirty="0">
                          <a:solidFill>
                            <a:schemeClr val="tx1">
                              <a:lumMod val="75000"/>
                            </a:schemeClr>
                          </a:solidFill>
                          <a:latin typeface="+mn-lt"/>
                          <a:hlinkClick r:id="rId8">
                            <a:extLst>
                              <a:ext uri="{A12FA001-AC4F-418D-AE19-62706E023703}">
                                <ahyp:hlinkClr xmlns:ahyp="http://schemas.microsoft.com/office/drawing/2018/hyperlinkcolor" val="tx"/>
                              </a:ext>
                            </a:extLst>
                          </a:hlinkClick>
                        </a:rPr>
                        <a:t>Patterns</a:t>
                      </a:r>
                      <a:r>
                        <a:rPr lang="en-US" sz="700" b="0" i="0" u="none" strike="noStrike" noProof="0" dirty="0">
                          <a:solidFill>
                            <a:schemeClr val="bg2">
                              <a:lumMod val="50000"/>
                            </a:schemeClr>
                          </a:solidFill>
                          <a:latin typeface="+mn-lt"/>
                        </a:rPr>
                        <a:t>, </a:t>
                      </a:r>
                      <a:r>
                        <a:rPr lang="en-US" sz="700" b="0" noProof="0" dirty="0">
                          <a:solidFill>
                            <a:schemeClr val="bg2">
                              <a:lumMod val="75000"/>
                            </a:schemeClr>
                          </a:solidFill>
                          <a:latin typeface="+mn-lt"/>
                        </a:rPr>
                        <a:t>Analyzed game data and identified trends, presenting them through effective visualizations. </a:t>
                      </a:r>
                      <a:r>
                        <a:rPr lang="en-US" sz="700" b="0" noProof="0" dirty="0">
                          <a:solidFill>
                            <a:schemeClr val="bg2">
                              <a:lumMod val="75000"/>
                            </a:schemeClr>
                          </a:solidFill>
                        </a:rPr>
                        <a:t>Giving feedback and talk about what the importance and linking KPIs to the data. (</a:t>
                      </a:r>
                      <a:r>
                        <a:rPr lang="en-US" sz="700" b="0" noProof="0" dirty="0">
                          <a:solidFill>
                            <a:schemeClr val="bg2">
                              <a:lumMod val="75000"/>
                            </a:schemeClr>
                          </a:solidFill>
                          <a:hlinkClick r:id="rId9"/>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endParaRPr>
                    </a:p>
                    <a:p>
                      <a:pPr lvl="0" algn="l">
                        <a:lnSpc>
                          <a:spcPct val="100000"/>
                        </a:lnSpc>
                        <a:spcBef>
                          <a:spcPts val="0"/>
                        </a:spcBef>
                        <a:spcAft>
                          <a:spcPts val="0"/>
                        </a:spcAft>
                        <a:buNone/>
                      </a:pPr>
                      <a:endParaRPr lang="en-US" sz="700" b="0" noProof="0" dirty="0">
                        <a:solidFill>
                          <a:schemeClr val="bg2">
                            <a:lumMod val="50000"/>
                          </a:schemeClr>
                        </a:solidFill>
                        <a:latin typeface="+mn-lt"/>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noProof="0" dirty="0">
                          <a:latin typeface="+mn-lt"/>
                          <a:hlinkClick r:id="rId4"/>
                        </a:rPr>
                        <a:t>Final Presentation </a:t>
                      </a:r>
                      <a:r>
                        <a:rPr lang="en-US" sz="700" b="0" noProof="0" dirty="0">
                          <a:solidFill>
                            <a:schemeClr val="bg2">
                              <a:lumMod val="50000"/>
                            </a:schemeClr>
                          </a:solidFill>
                          <a:latin typeface="+mn-lt"/>
                        </a:rPr>
                        <a:t>, </a:t>
                      </a:r>
                      <a:r>
                        <a:rPr lang="en-US" sz="700" b="0" noProof="0" dirty="0">
                          <a:solidFill>
                            <a:schemeClr val="bg2">
                              <a:lumMod val="75000"/>
                            </a:schemeClr>
                          </a:solidFill>
                          <a:latin typeface="+mn-lt"/>
                        </a:rPr>
                        <a:t>Applied storytelling techniques to visualize findings, ensuring clear communication of insights.</a:t>
                      </a:r>
                    </a:p>
                    <a:p>
                      <a:pPr lvl="0">
                        <a:buNone/>
                      </a:pPr>
                      <a:endParaRPr lang="en-US" sz="800" noProof="0" dirty="0">
                        <a:latin typeface="+mn-lt"/>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endParaRPr lang="en-US" sz="900" noProof="0" dirty="0">
                        <a:solidFill>
                          <a:schemeClr val="tx2">
                            <a:lumMod val="10000"/>
                          </a:schemeClr>
                        </a:solidFill>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222246890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992C3E-B1D4-C080-48C2-0077CB0DAF6B}"/>
            </a:ext>
          </a:extLst>
        </p:cNvPr>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A4314A05-9C7C-1B0A-6501-1F45BFB11E6F}"/>
              </a:ext>
            </a:extLst>
          </p:cNvPr>
          <p:cNvSpPr>
            <a:spLocks noGrp="1"/>
          </p:cNvSpPr>
          <p:nvPr>
            <p:ph type="body" sz="quarter" idx="16"/>
          </p:nvPr>
        </p:nvSpPr>
        <p:spPr>
          <a:xfrm>
            <a:off x="1283984" y="285701"/>
            <a:ext cx="6661922" cy="404324"/>
          </a:xfrm>
        </p:spPr>
        <p:txBody>
          <a:bodyPr/>
          <a:lstStyle/>
          <a:p>
            <a:pPr marL="165100" indent="0">
              <a:buNone/>
            </a:pPr>
            <a:r>
              <a:rPr lang="en-US" sz="1200" noProof="0" dirty="0">
                <a:latin typeface="Roboto Light" panose="02000000000000000000" pitchFamily="2" charset="0"/>
                <a:ea typeface="Roboto Light" panose="02000000000000000000" pitchFamily="2" charset="0"/>
                <a:cs typeface="Roboto Light" panose="02000000000000000000" pitchFamily="2" charset="0"/>
              </a:rPr>
              <a:t>Is able to report on the progress and the learning experience of the project period. This is presented in the form of a report for the specialization project.</a:t>
            </a:r>
            <a:endParaRPr lang="en-US" sz="2100" noProof="0" dirty="0"/>
          </a:p>
        </p:txBody>
      </p:sp>
      <p:sp>
        <p:nvSpPr>
          <p:cNvPr id="9" name="Tijdelijke aanduiding voor inhoud 8">
            <a:extLst>
              <a:ext uri="{FF2B5EF4-FFF2-40B4-BE49-F238E27FC236}">
                <a16:creationId xmlns:a16="http://schemas.microsoft.com/office/drawing/2014/main" id="{757C4888-DADC-B6E2-148C-E6E5CD952F9D}"/>
              </a:ext>
            </a:extLst>
          </p:cNvPr>
          <p:cNvSpPr>
            <a:spLocks noGrp="1"/>
          </p:cNvSpPr>
          <p:nvPr>
            <p:ph sz="quarter" idx="15"/>
          </p:nvPr>
        </p:nvSpPr>
        <p:spPr>
          <a:xfrm>
            <a:off x="403412" y="871538"/>
            <a:ext cx="8358690" cy="3341777"/>
          </a:xfrm>
        </p:spPr>
        <p:txBody>
          <a:bodyPr/>
          <a:lstStyle/>
          <a:p>
            <a:endParaRPr lang="en-US" noProof="0" dirty="0"/>
          </a:p>
        </p:txBody>
      </p:sp>
      <p:sp>
        <p:nvSpPr>
          <p:cNvPr id="8" name="Titel 7">
            <a:extLst>
              <a:ext uri="{FF2B5EF4-FFF2-40B4-BE49-F238E27FC236}">
                <a16:creationId xmlns:a16="http://schemas.microsoft.com/office/drawing/2014/main" id="{505346D6-557A-ABDF-26E0-12D2B2488FDC}"/>
              </a:ext>
            </a:extLst>
          </p:cNvPr>
          <p:cNvSpPr>
            <a:spLocks noGrp="1"/>
          </p:cNvSpPr>
          <p:nvPr>
            <p:ph type="title"/>
          </p:nvPr>
        </p:nvSpPr>
        <p:spPr>
          <a:xfrm>
            <a:off x="403412" y="309358"/>
            <a:ext cx="1761145" cy="455024"/>
          </a:xfrm>
        </p:spPr>
        <p:txBody>
          <a:bodyPr/>
          <a:lstStyle/>
          <a:p>
            <a:r>
              <a:rPr lang="en-US" noProof="0" dirty="0">
                <a:solidFill>
                  <a:schemeClr val="tx1">
                    <a:lumMod val="50000"/>
                  </a:schemeClr>
                </a:solidFill>
              </a:rPr>
              <a:t>ILO 11.3 </a:t>
            </a:r>
          </a:p>
        </p:txBody>
      </p:sp>
      <p:sp>
        <p:nvSpPr>
          <p:cNvPr id="11" name="Tijdelijke aanduiding voor dianummer 10">
            <a:extLst>
              <a:ext uri="{FF2B5EF4-FFF2-40B4-BE49-F238E27FC236}">
                <a16:creationId xmlns:a16="http://schemas.microsoft.com/office/drawing/2014/main" id="{E9EDA3C0-1581-048C-3AE7-E9230E5EFE2B}"/>
              </a:ext>
            </a:extLst>
          </p:cNvPr>
          <p:cNvSpPr>
            <a:spLocks noGrp="1"/>
          </p:cNvSpPr>
          <p:nvPr>
            <p:ph type="sldNum" sz="quarter" idx="12"/>
          </p:nvPr>
        </p:nvSpPr>
        <p:spPr/>
        <p:txBody>
          <a:bodyPr/>
          <a:lstStyle/>
          <a:p>
            <a:fld id="{AA6C878E-6624-8940-965B-E61AF946BCDB}" type="slidenum">
              <a:rPr lang="en-US" noProof="0" smtClean="0"/>
              <a:t>55</a:t>
            </a:fld>
            <a:endParaRPr lang="en-US" noProof="0" dirty="0"/>
          </a:p>
        </p:txBody>
      </p:sp>
      <p:graphicFrame>
        <p:nvGraphicFramePr>
          <p:cNvPr id="2" name="Content Placeholder 1">
            <a:extLst>
              <a:ext uri="{FF2B5EF4-FFF2-40B4-BE49-F238E27FC236}">
                <a16:creationId xmlns:a16="http://schemas.microsoft.com/office/drawing/2014/main" id="{96EEEBEA-3CAE-723A-2256-D689AFC51A47}"/>
              </a:ext>
            </a:extLst>
          </p:cNvPr>
          <p:cNvGraphicFramePr>
            <a:graphicFrameLocks/>
          </p:cNvGraphicFramePr>
          <p:nvPr>
            <p:extLst>
              <p:ext uri="{D42A27DB-BD31-4B8C-83A1-F6EECF244321}">
                <p14:modId xmlns:p14="http://schemas.microsoft.com/office/powerpoint/2010/main" val="1208856442"/>
              </p:ext>
            </p:extLst>
          </p:nvPr>
        </p:nvGraphicFramePr>
        <p:xfrm>
          <a:off x="0" y="750529"/>
          <a:ext cx="9144000" cy="4083613"/>
        </p:xfrm>
        <a:graphic>
          <a:graphicData uri="http://schemas.openxmlformats.org/drawingml/2006/table">
            <a:tbl>
              <a:tblPr firstRow="1" bandRow="1">
                <a:tableStyleId>{21E4AEA4-8DFA-4A89-87EB-49C32662AFE0}</a:tableStyleId>
              </a:tblPr>
              <a:tblGrid>
                <a:gridCol w="1828800">
                  <a:extLst>
                    <a:ext uri="{9D8B030D-6E8A-4147-A177-3AD203B41FA5}">
                      <a16:colId xmlns:a16="http://schemas.microsoft.com/office/drawing/2014/main" val="2290633274"/>
                    </a:ext>
                  </a:extLst>
                </a:gridCol>
                <a:gridCol w="1828800">
                  <a:extLst>
                    <a:ext uri="{9D8B030D-6E8A-4147-A177-3AD203B41FA5}">
                      <a16:colId xmlns:a16="http://schemas.microsoft.com/office/drawing/2014/main" val="322696096"/>
                    </a:ext>
                  </a:extLst>
                </a:gridCol>
                <a:gridCol w="1828800">
                  <a:extLst>
                    <a:ext uri="{9D8B030D-6E8A-4147-A177-3AD203B41FA5}">
                      <a16:colId xmlns:a16="http://schemas.microsoft.com/office/drawing/2014/main" val="869755544"/>
                    </a:ext>
                  </a:extLst>
                </a:gridCol>
                <a:gridCol w="1828800">
                  <a:extLst>
                    <a:ext uri="{9D8B030D-6E8A-4147-A177-3AD203B41FA5}">
                      <a16:colId xmlns:a16="http://schemas.microsoft.com/office/drawing/2014/main" val="490512749"/>
                    </a:ext>
                  </a:extLst>
                </a:gridCol>
                <a:gridCol w="1828800">
                  <a:extLst>
                    <a:ext uri="{9D8B030D-6E8A-4147-A177-3AD203B41FA5}">
                      <a16:colId xmlns:a16="http://schemas.microsoft.com/office/drawing/2014/main" val="989545089"/>
                    </a:ext>
                  </a:extLst>
                </a:gridCol>
              </a:tblGrid>
              <a:tr h="270959">
                <a:tc gridSpan="5">
                  <a:txBody>
                    <a:bodyPr/>
                    <a:lstStyle/>
                    <a:p>
                      <a:pPr algn="l" fontAlgn="ctr"/>
                      <a:r>
                        <a:rPr lang="en-US" sz="800" b="1" i="0" u="none" strike="noStrike" noProof="0" dirty="0">
                          <a:solidFill>
                            <a:srgbClr val="000000"/>
                          </a:solidFill>
                          <a:effectLst/>
                          <a:latin typeface="Aptos" panose="020B0004020202020204" pitchFamily="34" charset="0"/>
                        </a:rPr>
                        <a:t>Reporting and Advising. The student can translate (interim) results into effective reporting. They see opportunities and possibilities and can translate these from a market-oriented vision into new concepts, products or services, while keeping the business side of the organization in mind. </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0D0CE"/>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tc hMerge="1">
                  <a:txBody>
                    <a:bodyPr/>
                    <a:lstStyle/>
                    <a:p>
                      <a:endParaRPr lang="nl-NL"/>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1986130541"/>
                  </a:ext>
                </a:extLst>
              </a:tr>
              <a:tr h="284225">
                <a:tc>
                  <a:txBody>
                    <a:bodyPr/>
                    <a:lstStyle/>
                    <a:p>
                      <a:pPr algn="ctr" fontAlgn="ctr"/>
                      <a:r>
                        <a:rPr lang="en-US" sz="800" b="1" i="0" u="none" strike="noStrike" noProof="0" dirty="0">
                          <a:solidFill>
                            <a:srgbClr val="000000"/>
                          </a:solidFill>
                          <a:effectLst/>
                          <a:latin typeface="Calibri" panose="020F0502020204030204" pitchFamily="34" charset="0"/>
                        </a:rPr>
                        <a:t>pre-requisites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A: 2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B: 2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C: 3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tc>
                  <a:txBody>
                    <a:bodyPr/>
                    <a:lstStyle/>
                    <a:p>
                      <a:pPr algn="ctr" fontAlgn="ctr"/>
                      <a:r>
                        <a:rPr lang="en-US" sz="800" b="1" i="0" u="none" strike="noStrike" noProof="0" dirty="0">
                          <a:solidFill>
                            <a:srgbClr val="000000"/>
                          </a:solidFill>
                          <a:effectLst/>
                          <a:latin typeface="Calibri" panose="020F0502020204030204" pitchFamily="34" charset="0"/>
                        </a:rPr>
                        <a:t>D: 3 points</a:t>
                      </a:r>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99997"/>
                    </a:solidFill>
                  </a:tcPr>
                </a:tc>
                <a:extLst>
                  <a:ext uri="{0D108BD9-81ED-4DB2-BD59-A6C34878D82A}">
                    <a16:rowId xmlns:a16="http://schemas.microsoft.com/office/drawing/2014/main" val="3451804031"/>
                  </a:ext>
                </a:extLst>
              </a:tr>
              <a:tr h="1685081">
                <a:tc>
                  <a:txBody>
                    <a:bodyPr/>
                    <a:lstStyle/>
                    <a:p>
                      <a:pPr algn="l" rtl="0"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Submitted a complete work log, learning log and assessment rubric. Clear Individual contribution is documented. All sections of the report are filled in as described in the assignment.</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CF2C8"/>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 The student demonstrates proficiency in clearly communicating the learnings and contributions from their project an appropriate level for the intended audience and exhibits a professional level of writing, presenting and reporting. These skills are evidenced in the report.</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describe the business case and propose a working plan that is feasible for the duration of the project. </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describe in detail what frameworks, theories and/or models are applied in their work tasks and how they contribute to the business case of the project.</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algn="l" fontAlgn="t"/>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The student is able to critically </a:t>
                      </a:r>
                      <a:r>
                        <a:rPr lang="en-US" sz="800" b="0" i="0" u="none" strike="noStrike" noProof="0" dirty="0" err="1">
                          <a:solidFill>
                            <a:srgbClr val="000000"/>
                          </a:solidFill>
                          <a:effectLst/>
                          <a:latin typeface="Roboto" panose="02000000000000000000" pitchFamily="2" charset="0"/>
                          <a:ea typeface="Roboto" panose="02000000000000000000" pitchFamily="2" charset="0"/>
                          <a:cs typeface="Roboto" panose="02000000000000000000" pitchFamily="2" charset="0"/>
                        </a:rPr>
                        <a:t>analyse</a:t>
                      </a:r>
                      <a:r>
                        <a:rPr lang="en-US" sz="800" b="0" i="0" u="none" strike="noStrike" noProof="0" dirty="0">
                          <a:solidFill>
                            <a:srgbClr val="000000"/>
                          </a:solidFill>
                          <a:effectLst/>
                          <a:latin typeface="Roboto" panose="02000000000000000000" pitchFamily="2" charset="0"/>
                          <a:ea typeface="Roboto" panose="02000000000000000000" pitchFamily="2" charset="0"/>
                          <a:cs typeface="Roboto" panose="02000000000000000000" pitchFamily="2" charset="0"/>
                        </a:rPr>
                        <a:t> and evaluate the proposed solution based on its relevance for the business case of the project.</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70443684"/>
                  </a:ext>
                </a:extLst>
              </a:tr>
              <a:tr h="1843348">
                <a:tc>
                  <a:txBody>
                    <a:bodyPr/>
                    <a:lstStyle/>
                    <a:p>
                      <a:endParaRPr lang="en-US" sz="900" noProof="0" dirty="0">
                        <a:latin typeface="Roboto" panose="02000000000000000000" pitchFamily="2" charset="0"/>
                        <a:ea typeface="Roboto" panose="02000000000000000000" pitchFamily="2" charset="0"/>
                        <a:cs typeface="Roboto" panose="02000000000000000000" pitchFamily="2" charset="0"/>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4D4"/>
                    </a:solidFill>
                  </a:tcPr>
                </a:tc>
                <a:tc>
                  <a:txBody>
                    <a:bodyPr/>
                    <a:lstStyle/>
                    <a:p>
                      <a:r>
                        <a:rPr lang="en-US" sz="700" b="0" noProof="0" dirty="0">
                          <a:solidFill>
                            <a:schemeClr val="tx1">
                              <a:lumMod val="75000"/>
                            </a:schemeClr>
                          </a:solidFill>
                          <a:latin typeface="+mn-lt"/>
                          <a:hlinkClick r:id="rId3">
                            <a:extLst>
                              <a:ext uri="{A12FA001-AC4F-418D-AE19-62706E023703}">
                                <ahyp:hlinkClr xmlns:ahyp="http://schemas.microsoft.com/office/drawing/2018/hyperlinkcolor" val="tx"/>
                              </a:ext>
                            </a:extLst>
                          </a:hlinkClick>
                        </a:rPr>
                        <a:t>Presentation</a:t>
                      </a:r>
                      <a:r>
                        <a:rPr lang="en-US" sz="700" b="0" noProof="0" dirty="0">
                          <a:solidFill>
                            <a:srgbClr val="00B0F0"/>
                          </a:solidFill>
                          <a:latin typeface="+mn-lt"/>
                          <a:hlinkClick r:id="rId3">
                            <a:extLst>
                              <a:ext uri="{A12FA001-AC4F-418D-AE19-62706E023703}">
                                <ahyp:hlinkClr xmlns:ahyp="http://schemas.microsoft.com/office/drawing/2018/hyperlinkcolor" val="tx"/>
                              </a:ext>
                            </a:extLst>
                          </a:hlinkClick>
                        </a:rPr>
                        <a:t>, </a:t>
                      </a:r>
                      <a:r>
                        <a:rPr lang="en-US" sz="700" b="0" noProof="0" dirty="0">
                          <a:solidFill>
                            <a:schemeClr val="bg2">
                              <a:lumMod val="75000"/>
                            </a:schemeClr>
                          </a:solidFill>
                        </a:rPr>
                        <a:t>Delivered a polished presentation tailored to the audience, effectively communicating project learnings and contributions.</a:t>
                      </a:r>
                    </a:p>
                    <a:p>
                      <a:endParaRPr lang="en-US" sz="700" b="0" noProof="0" dirty="0">
                        <a:solidFill>
                          <a:schemeClr val="tx1">
                            <a:lumMod val="75000"/>
                          </a:schemeClr>
                        </a:solidFill>
                        <a:latin typeface="+mn-lt"/>
                        <a:hlinkClick r:id="rId3">
                          <a:extLst>
                            <a:ext uri="{A12FA001-AC4F-418D-AE19-62706E023703}">
                              <ahyp:hlinkClr xmlns:ahyp="http://schemas.microsoft.com/office/drawing/2018/hyperlinkcolor" val="tx"/>
                            </a:ext>
                          </a:extLst>
                        </a:hlinkClick>
                      </a:endParaRPr>
                    </a:p>
                    <a:p>
                      <a:pPr lvl="0">
                        <a:buNone/>
                      </a:pPr>
                      <a:r>
                        <a:rPr lang="en-US" sz="700" b="0" i="0" u="none" strike="noStrike" noProof="0" dirty="0">
                          <a:solidFill>
                            <a:schemeClr val="tx1">
                              <a:lumMod val="75000"/>
                            </a:schemeClr>
                          </a:solidFill>
                          <a:hlinkClick r:id="rId4">
                            <a:extLst>
                              <a:ext uri="{A12FA001-AC4F-418D-AE19-62706E023703}">
                                <ahyp:hlinkClr xmlns:ahyp="http://schemas.microsoft.com/office/drawing/2018/hyperlinkcolor" val="tx"/>
                              </a:ext>
                            </a:extLst>
                          </a:hlinkClick>
                        </a:rPr>
                        <a:t>How to use guide</a:t>
                      </a:r>
                      <a:r>
                        <a:rPr lang="en-US" sz="700" b="0" i="0" u="none" strike="noStrike" noProof="0" dirty="0">
                          <a:solidFill>
                            <a:srgbClr val="00B0F0"/>
                          </a:solidFill>
                        </a:rPr>
                        <a:t>, </a:t>
                      </a:r>
                      <a:r>
                        <a:rPr lang="en-US" sz="700" b="0" noProof="0" dirty="0">
                          <a:solidFill>
                            <a:schemeClr val="bg2">
                              <a:lumMod val="75000"/>
                            </a:schemeClr>
                          </a:solidFill>
                        </a:rPr>
                        <a:t>Created a user-friendly guide to explain the use of project tools and deliverables. Helping with footage for documentation. (</a:t>
                      </a:r>
                      <a:r>
                        <a:rPr lang="en-US" sz="700" b="0" noProof="0" dirty="0">
                          <a:solidFill>
                            <a:schemeClr val="bg2">
                              <a:lumMod val="75000"/>
                            </a:schemeClr>
                          </a:solidFill>
                          <a:hlinkClick r:id="rId5"/>
                        </a:rPr>
                        <a:t>participation</a:t>
                      </a:r>
                      <a:r>
                        <a:rPr lang="en-US" sz="700" b="0" noProof="0" dirty="0">
                          <a:solidFill>
                            <a:schemeClr val="bg2">
                              <a:lumMod val="75000"/>
                            </a:schemeClr>
                          </a:solidFill>
                        </a:rPr>
                        <a:t>)</a:t>
                      </a:r>
                    </a:p>
                    <a:p>
                      <a:pPr lvl="0">
                        <a:buNone/>
                      </a:pPr>
                      <a:endParaRPr lang="en-US" sz="700" b="0" noProof="0" dirty="0">
                        <a:solidFill>
                          <a:srgbClr val="00B0F0"/>
                        </a:solidFill>
                      </a:endParaRPr>
                    </a:p>
                    <a:p>
                      <a:r>
                        <a:rPr lang="en-US" sz="700" b="0" noProof="0" dirty="0">
                          <a:solidFill>
                            <a:schemeClr val="tx1">
                              <a:lumMod val="75000"/>
                            </a:schemeClr>
                          </a:solidFill>
                          <a:latin typeface="+mn-lt"/>
                          <a:hlinkClick r:id="rId6">
                            <a:extLst>
                              <a:ext uri="{A12FA001-AC4F-418D-AE19-62706E023703}">
                                <ahyp:hlinkClr xmlns:ahyp="http://schemas.microsoft.com/office/drawing/2018/hyperlinkcolor" val="tx"/>
                              </a:ext>
                            </a:extLst>
                          </a:hlinkClick>
                        </a:rPr>
                        <a:t>Technical report</a:t>
                      </a:r>
                      <a:r>
                        <a:rPr lang="en-US" sz="700" b="0" noProof="0" dirty="0">
                          <a:solidFill>
                            <a:srgbClr val="00B0F0"/>
                          </a:solidFill>
                          <a:latin typeface="+mn-lt"/>
                          <a:hlinkClick r:id="rId6">
                            <a:extLst>
                              <a:ext uri="{A12FA001-AC4F-418D-AE19-62706E023703}">
                                <ahyp:hlinkClr xmlns:ahyp="http://schemas.microsoft.com/office/drawing/2018/hyperlinkcolor" val="tx"/>
                              </a:ext>
                            </a:extLst>
                          </a:hlinkClick>
                        </a:rPr>
                        <a:t>, </a:t>
                      </a:r>
                      <a:r>
                        <a:rPr lang="en-US" sz="700" b="0" noProof="0" dirty="0">
                          <a:solidFill>
                            <a:schemeClr val="bg2">
                              <a:lumMod val="75000"/>
                            </a:schemeClr>
                          </a:solidFill>
                        </a:rPr>
                        <a:t>Produced a professional-level report with clear writing and concise presentation of project outcomes. (</a:t>
                      </a:r>
                      <a:r>
                        <a:rPr lang="en-US" sz="700" b="0" noProof="0" dirty="0">
                          <a:solidFill>
                            <a:schemeClr val="bg2">
                              <a:lumMod val="75000"/>
                            </a:schemeClr>
                          </a:solidFill>
                          <a:hlinkClick r:id="rId7"/>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hlinkClick r:id="rId6">
                          <a:extLst>
                            <a:ext uri="{A12FA001-AC4F-418D-AE19-62706E023703}">
                              <ahyp:hlinkClr xmlns:ahyp="http://schemas.microsoft.com/office/drawing/2018/hyperlinkcolor" val="tx"/>
                            </a:ext>
                          </a:extLst>
                        </a:hlinkClick>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noProof="0" dirty="0">
                          <a:hlinkClick r:id="rId3"/>
                        </a:rPr>
                        <a:t>Presentation</a:t>
                      </a:r>
                      <a:r>
                        <a:rPr lang="en-US" sz="700" b="0" noProof="0" dirty="0"/>
                        <a:t> &amp; </a:t>
                      </a:r>
                      <a:r>
                        <a:rPr lang="en-US" sz="700" b="0" noProof="0" dirty="0">
                          <a:solidFill>
                            <a:srgbClr val="00B0F0"/>
                          </a:solidFill>
                          <a:latin typeface="+mn-lt"/>
                          <a:hlinkClick r:id="rId6"/>
                        </a:rPr>
                        <a:t>Technical report</a:t>
                      </a:r>
                      <a:r>
                        <a:rPr lang="en-US" sz="700" b="0" noProof="0" dirty="0"/>
                        <a:t>: </a:t>
                      </a:r>
                      <a:r>
                        <a:rPr lang="en-US" sz="700" b="0" noProof="0" dirty="0">
                          <a:solidFill>
                            <a:schemeClr val="bg2">
                              <a:lumMod val="75000"/>
                            </a:schemeClr>
                          </a:solidFill>
                        </a:rPr>
                        <a:t>Clearly described the business case and outlined a feasible working plan within the project’s scope and timeline. (</a:t>
                      </a:r>
                      <a:r>
                        <a:rPr lang="en-US" sz="700" b="0" noProof="0" dirty="0">
                          <a:solidFill>
                            <a:schemeClr val="bg2">
                              <a:lumMod val="75000"/>
                            </a:schemeClr>
                          </a:solidFill>
                          <a:hlinkClick r:id="rId7"/>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hlinkClick r:id="rId6">
                          <a:extLst>
                            <a:ext uri="{A12FA001-AC4F-418D-AE19-62706E023703}">
                              <ahyp:hlinkClr xmlns:ahyp="http://schemas.microsoft.com/office/drawing/2018/hyperlinkcolor" val="tx"/>
                            </a:ext>
                          </a:extLst>
                        </a:hlinkClick>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tc>
                  <a:txBody>
                    <a:bodyPr/>
                    <a:lstStyle/>
                    <a:p>
                      <a:r>
                        <a:rPr lang="en-US" sz="700" b="0" noProof="0" dirty="0">
                          <a:hlinkClick r:id="rId3"/>
                        </a:rPr>
                        <a:t>Presentation</a:t>
                      </a:r>
                      <a:r>
                        <a:rPr lang="en-US" sz="700" b="0" noProof="0" dirty="0"/>
                        <a:t> &amp; </a:t>
                      </a:r>
                      <a:r>
                        <a:rPr lang="en-US" sz="700" b="0" noProof="0" dirty="0">
                          <a:hlinkClick r:id="rId6"/>
                        </a:rPr>
                        <a:t>Technical</a:t>
                      </a:r>
                      <a:r>
                        <a:rPr lang="en-US" sz="700" b="0" noProof="0" dirty="0"/>
                        <a:t> </a:t>
                      </a:r>
                      <a:r>
                        <a:rPr lang="en-US" sz="700" b="0" noProof="0" dirty="0">
                          <a:solidFill>
                            <a:schemeClr val="tx1">
                              <a:lumMod val="75000"/>
                            </a:schemeClr>
                          </a:solidFill>
                        </a:rPr>
                        <a:t>Report</a:t>
                      </a:r>
                      <a:r>
                        <a:rPr lang="en-US" sz="700" b="0" noProof="0" dirty="0"/>
                        <a:t>: </a:t>
                      </a:r>
                      <a:r>
                        <a:rPr lang="en-US" sz="700" b="0" noProof="0" dirty="0">
                          <a:solidFill>
                            <a:schemeClr val="bg2">
                              <a:lumMod val="75000"/>
                            </a:schemeClr>
                          </a:solidFill>
                        </a:rPr>
                        <a:t>Detailed the application of frameworks, theories, and models and their contribution to the project’s business case. (</a:t>
                      </a:r>
                      <a:r>
                        <a:rPr lang="en-US" sz="700" b="0" noProof="0" dirty="0">
                          <a:solidFill>
                            <a:schemeClr val="bg2">
                              <a:lumMod val="75000"/>
                            </a:schemeClr>
                          </a:solidFill>
                          <a:hlinkClick r:id="rId7"/>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hlinkClick r:id="rId6">
                          <a:extLst>
                            <a:ext uri="{A12FA001-AC4F-418D-AE19-62706E023703}">
                              <ahyp:hlinkClr xmlns:ahyp="http://schemas.microsoft.com/office/drawing/2018/hyperlinkcolor" val="tx"/>
                            </a:ext>
                          </a:extLst>
                        </a:hlinkClick>
                      </a:endParaRPr>
                    </a:p>
                    <a:p>
                      <a:endParaRPr lang="en-US" sz="700" b="0" noProof="0" dirty="0">
                        <a:solidFill>
                          <a:srgbClr val="00B0F0"/>
                        </a:solidFill>
                        <a:latin typeface="+mn-lt"/>
                        <a:hlinkClick r:id="rId6">
                          <a:extLst>
                            <a:ext uri="{A12FA001-AC4F-418D-AE19-62706E023703}">
                              <ahyp:hlinkClr xmlns:ahyp="http://schemas.microsoft.com/office/drawing/2018/hyperlinkcolor" val="tx"/>
                            </a:ext>
                          </a:extLst>
                        </a:hlinkClick>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noProof="0" dirty="0">
                          <a:hlinkClick r:id="rId8"/>
                        </a:rPr>
                        <a:t>Code Documentation </a:t>
                      </a:r>
                      <a:r>
                        <a:rPr lang="en-US" sz="700" b="0" noProof="0" dirty="0"/>
                        <a:t>&amp; </a:t>
                      </a:r>
                      <a:r>
                        <a:rPr lang="en-US" sz="700" b="0" noProof="0" dirty="0">
                          <a:hlinkClick r:id="rId9"/>
                        </a:rPr>
                        <a:t>Dashboard</a:t>
                      </a:r>
                      <a:r>
                        <a:rPr lang="en-US" sz="700" b="0" noProof="0" dirty="0"/>
                        <a:t>: </a:t>
                      </a:r>
                      <a:r>
                        <a:rPr lang="en-US" sz="700" b="0" noProof="0" dirty="0">
                          <a:solidFill>
                            <a:schemeClr val="bg2">
                              <a:lumMod val="75000"/>
                            </a:schemeClr>
                          </a:solidFill>
                        </a:rPr>
                        <a:t>Provided well-documented code and a functional dashboard showcasing how frameworks and models were implemented. </a:t>
                      </a:r>
                      <a:r>
                        <a:rPr lang="en-US" sz="700" b="0" noProof="0" dirty="0">
                          <a:solidFill>
                            <a:schemeClr val="bg2">
                              <a:lumMod val="75000"/>
                            </a:schemeClr>
                          </a:solidFill>
                          <a:latin typeface="+mn-lt"/>
                        </a:rPr>
                        <a:t>Can be seen in the </a:t>
                      </a:r>
                      <a:r>
                        <a:rPr lang="en-US" sz="700" b="0" noProof="0" dirty="0">
                          <a:latin typeface="+mn-lt"/>
                          <a:hlinkClick r:id="rId3"/>
                        </a:rPr>
                        <a:t>Final Presentation </a:t>
                      </a:r>
                      <a:r>
                        <a:rPr lang="en-US" sz="700" b="0" noProof="0" dirty="0">
                          <a:solidFill>
                            <a:schemeClr val="bg2">
                              <a:lumMod val="75000"/>
                            </a:schemeClr>
                          </a:solidFill>
                          <a:latin typeface="+mn-lt"/>
                        </a:rPr>
                        <a:t>Helped with the codebook for and future documentation (</a:t>
                      </a:r>
                      <a:r>
                        <a:rPr lang="en-US" sz="700" b="0" noProof="0" dirty="0">
                          <a:solidFill>
                            <a:schemeClr val="bg2">
                              <a:lumMod val="75000"/>
                            </a:schemeClr>
                          </a:solidFill>
                          <a:latin typeface="+mn-lt"/>
                          <a:hlinkClick r:id="rId10"/>
                        </a:rPr>
                        <a:t>Participation</a:t>
                      </a:r>
                      <a:r>
                        <a:rPr lang="en-US" sz="700" b="0" noProof="0" dirty="0">
                          <a:solidFill>
                            <a:schemeClr val="bg2">
                              <a:lumMod val="75000"/>
                            </a:schemeClr>
                          </a:solidFill>
                          <a:latin typeface="+mn-lt"/>
                        </a:rPr>
                        <a:t>)</a:t>
                      </a:r>
                    </a:p>
                    <a:p>
                      <a:endParaRPr lang="en-US" sz="700" b="0" noProof="0" dirty="0">
                        <a:solidFill>
                          <a:schemeClr val="bg2">
                            <a:lumMod val="75000"/>
                          </a:schemeClr>
                        </a:solidFill>
                        <a:latin typeface="+mn-lt"/>
                        <a:hlinkClick r:id="rId6">
                          <a:extLst>
                            <a:ext uri="{A12FA001-AC4F-418D-AE19-62706E023703}">
                              <ahyp:hlinkClr xmlns:ahyp="http://schemas.microsoft.com/office/drawing/2018/hyperlinkcolor" val="tx"/>
                            </a:ext>
                          </a:extLst>
                        </a:hlinkClick>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E1C4"/>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0" noProof="0" dirty="0">
                          <a:solidFill>
                            <a:schemeClr val="tx1">
                              <a:lumMod val="75000"/>
                            </a:schemeClr>
                          </a:solidFill>
                          <a:latin typeface="+mn-lt"/>
                          <a:hlinkClick r:id="rId11">
                            <a:extLst>
                              <a:ext uri="{A12FA001-AC4F-418D-AE19-62706E023703}">
                                <ahyp:hlinkClr xmlns:ahyp="http://schemas.microsoft.com/office/drawing/2018/hyperlinkcolor" val="tx"/>
                              </a:ext>
                            </a:extLst>
                          </a:hlinkClick>
                        </a:rPr>
                        <a:t>EDA</a:t>
                      </a:r>
                      <a:r>
                        <a:rPr lang="en-US" sz="700" b="0" noProof="0" dirty="0">
                          <a:solidFill>
                            <a:srgbClr val="00B0F0"/>
                          </a:solidFill>
                          <a:latin typeface="+mn-lt"/>
                          <a:hlinkClick r:id="rId11">
                            <a:extLst>
                              <a:ext uri="{A12FA001-AC4F-418D-AE19-62706E023703}">
                                <ahyp:hlinkClr xmlns:ahyp="http://schemas.microsoft.com/office/drawing/2018/hyperlinkcolor" val="tx"/>
                              </a:ext>
                            </a:extLst>
                          </a:hlinkClick>
                        </a:rPr>
                        <a:t>, </a:t>
                      </a:r>
                      <a:r>
                        <a:rPr lang="en-US" sz="700" b="0" noProof="0" dirty="0">
                          <a:solidFill>
                            <a:schemeClr val="bg2">
                              <a:lumMod val="75000"/>
                            </a:schemeClr>
                          </a:solidFill>
                        </a:rPr>
                        <a:t>Conducted exploratory data analysis to evaluate the solution’s relevance to the business case. Giving feedback and talk about what the importance and linking KPIs to the data. (</a:t>
                      </a:r>
                      <a:r>
                        <a:rPr lang="en-US" sz="700" b="0" noProof="0" dirty="0">
                          <a:solidFill>
                            <a:schemeClr val="bg2">
                              <a:lumMod val="75000"/>
                            </a:schemeClr>
                          </a:solidFill>
                          <a:hlinkClick r:id="rId12"/>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endParaRPr>
                    </a:p>
                    <a:p>
                      <a:endParaRPr lang="en-US" sz="700" b="0" noProof="0" dirty="0">
                        <a:solidFill>
                          <a:srgbClr val="00B0F0"/>
                        </a:solidFill>
                        <a:latin typeface="+mn-lt"/>
                        <a:hlinkClick r:id="rId11">
                          <a:extLst>
                            <a:ext uri="{A12FA001-AC4F-418D-AE19-62706E023703}">
                              <ahyp:hlinkClr xmlns:ahyp="http://schemas.microsoft.com/office/drawing/2018/hyperlinkcolor" val="tx"/>
                            </a:ext>
                          </a:extLst>
                        </a:hlinkClick>
                      </a:endParaRPr>
                    </a:p>
                    <a:p>
                      <a:r>
                        <a:rPr lang="en-US" sz="700" b="0" noProof="0" dirty="0">
                          <a:hlinkClick r:id="rId3"/>
                        </a:rPr>
                        <a:t>Presentation</a:t>
                      </a:r>
                      <a:r>
                        <a:rPr lang="en-US" sz="700" b="0" noProof="0" dirty="0"/>
                        <a:t> &amp;</a:t>
                      </a:r>
                      <a:r>
                        <a:rPr lang="en-US" sz="700" b="0" noProof="0" dirty="0">
                          <a:solidFill>
                            <a:srgbClr val="00B0F0"/>
                          </a:solidFill>
                          <a:latin typeface="+mn-lt"/>
                        </a:rPr>
                        <a:t> </a:t>
                      </a:r>
                      <a:r>
                        <a:rPr lang="en-US" sz="700" b="0" noProof="0" dirty="0">
                          <a:solidFill>
                            <a:schemeClr val="tx1">
                              <a:lumMod val="75000"/>
                            </a:schemeClr>
                          </a:solidFill>
                          <a:latin typeface="+mn-lt"/>
                          <a:hlinkClick r:id="rId6">
                            <a:extLst>
                              <a:ext uri="{A12FA001-AC4F-418D-AE19-62706E023703}">
                                <ahyp:hlinkClr xmlns:ahyp="http://schemas.microsoft.com/office/drawing/2018/hyperlinkcolor" val="tx"/>
                              </a:ext>
                            </a:extLst>
                          </a:hlinkClick>
                        </a:rPr>
                        <a:t>Technical report</a:t>
                      </a:r>
                      <a:r>
                        <a:rPr lang="en-US" sz="700" b="0" noProof="0" dirty="0">
                          <a:solidFill>
                            <a:srgbClr val="00B0F0"/>
                          </a:solidFill>
                          <a:latin typeface="+mn-lt"/>
                          <a:hlinkClick r:id="rId6">
                            <a:extLst>
                              <a:ext uri="{A12FA001-AC4F-418D-AE19-62706E023703}">
                                <ahyp:hlinkClr xmlns:ahyp="http://schemas.microsoft.com/office/drawing/2018/hyperlinkcolor" val="tx"/>
                              </a:ext>
                            </a:extLst>
                          </a:hlinkClick>
                        </a:rPr>
                        <a:t>, </a:t>
                      </a:r>
                      <a:r>
                        <a:rPr lang="en-US" sz="700" b="0" noProof="0" dirty="0">
                          <a:solidFill>
                            <a:schemeClr val="bg2">
                              <a:lumMod val="75000"/>
                            </a:schemeClr>
                          </a:solidFill>
                        </a:rPr>
                        <a:t>Critically analyzed the proposed solution and its impact, presenting evaluations with evidence-based insights. (</a:t>
                      </a:r>
                      <a:r>
                        <a:rPr lang="en-US" sz="700" b="0" noProof="0" dirty="0">
                          <a:solidFill>
                            <a:schemeClr val="bg2">
                              <a:lumMod val="75000"/>
                            </a:schemeClr>
                          </a:solidFill>
                          <a:hlinkClick r:id="rId7"/>
                        </a:rPr>
                        <a:t>Participation</a:t>
                      </a:r>
                      <a:r>
                        <a:rPr lang="en-US" sz="700" b="0" noProof="0" dirty="0">
                          <a:solidFill>
                            <a:schemeClr val="bg2">
                              <a:lumMod val="75000"/>
                            </a:schemeClr>
                          </a:solidFill>
                        </a:rPr>
                        <a:t>)</a:t>
                      </a:r>
                      <a:endParaRPr lang="en-US" sz="700" b="0" noProof="0" dirty="0">
                        <a:solidFill>
                          <a:schemeClr val="bg2">
                            <a:lumMod val="75000"/>
                          </a:schemeClr>
                        </a:solidFill>
                        <a:latin typeface="+mn-lt"/>
                        <a:hlinkClick r:id="rId6">
                          <a:extLst>
                            <a:ext uri="{A12FA001-AC4F-418D-AE19-62706E023703}">
                              <ahyp:hlinkClr xmlns:ahyp="http://schemas.microsoft.com/office/drawing/2018/hyperlinkcolor" val="tx"/>
                            </a:ext>
                          </a:extLst>
                        </a:hlinkClick>
                      </a:endParaRPr>
                    </a:p>
                  </a:txBody>
                  <a:tcPr marL="68580" marR="68580" marT="34290" marB="3429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C6A0"/>
                    </a:solidFill>
                  </a:tcPr>
                </a:tc>
                <a:extLst>
                  <a:ext uri="{0D108BD9-81ED-4DB2-BD59-A6C34878D82A}">
                    <a16:rowId xmlns:a16="http://schemas.microsoft.com/office/drawing/2014/main" val="1523910589"/>
                  </a:ext>
                </a:extLst>
              </a:tr>
            </a:tbl>
          </a:graphicData>
        </a:graphic>
      </p:graphicFrame>
    </p:spTree>
    <p:extLst>
      <p:ext uri="{BB962C8B-B14F-4D97-AF65-F5344CB8AC3E}">
        <p14:creationId xmlns:p14="http://schemas.microsoft.com/office/powerpoint/2010/main" val="11503503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1/1</a:t>
            </a:r>
          </a:p>
        </p:txBody>
      </p:sp>
      <p:sp>
        <p:nvSpPr>
          <p:cNvPr id="477" name="Google Shape;477;p50"/>
          <p:cNvSpPr txBox="1">
            <a:spLocks noGrp="1"/>
          </p:cNvSpPr>
          <p:nvPr>
            <p:ph type="body" idx="4294967295"/>
          </p:nvPr>
        </p:nvSpPr>
        <p:spPr>
          <a:xfrm>
            <a:off x="63194" y="1152000"/>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900" i="1" noProof="0"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lang="en-US" sz="900" noProof="0" dirty="0">
              <a:solidFill>
                <a:schemeClr val="lt1"/>
              </a:solidFill>
            </a:endParaRPr>
          </a:p>
          <a:p>
            <a:pPr marL="0" lvl="0" indent="0" algn="l" rtl="0">
              <a:lnSpc>
                <a:spcPct val="115000"/>
              </a:lnSpc>
              <a:spcBef>
                <a:spcPts val="0"/>
              </a:spcBef>
              <a:spcAft>
                <a:spcPts val="0"/>
              </a:spcAft>
              <a:buNone/>
            </a:pPr>
            <a:endParaRPr lang="en-US" sz="700" i="1" noProof="0" dirty="0">
              <a:solidFill>
                <a:schemeClr val="lt1"/>
              </a:solidFill>
              <a:latin typeface="Helvetica Neue"/>
              <a:ea typeface="Helvetica Neue"/>
              <a:cs typeface="Helvetica Neue"/>
              <a:sym typeface="Helvetica Neue"/>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Put your evidence down here to receive a medal!</a:t>
            </a:r>
          </a:p>
        </p:txBody>
      </p:sp>
      <p:sp>
        <p:nvSpPr>
          <p:cNvPr id="7" name="Google Shape;459;p48">
            <a:extLst>
              <a:ext uri="{FF2B5EF4-FFF2-40B4-BE49-F238E27FC236}">
                <a16:creationId xmlns:a16="http://schemas.microsoft.com/office/drawing/2014/main" id="{5161B9CD-FD90-1846-8EE0-48554F0A839A}"/>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Going the extra mile!</a:t>
            </a:r>
          </a:p>
        </p:txBody>
      </p:sp>
      <p:sp>
        <p:nvSpPr>
          <p:cNvPr id="2" name="Google Shape;462;p48">
            <a:extLst>
              <a:ext uri="{FF2B5EF4-FFF2-40B4-BE49-F238E27FC236}">
                <a16:creationId xmlns:a16="http://schemas.microsoft.com/office/drawing/2014/main" id="{504CBF35-FBEA-FA87-F016-E6278C3C94B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Medal Challenges</a:t>
            </a:r>
          </a:p>
        </p:txBody>
      </p:sp>
      <p:pic>
        <p:nvPicPr>
          <p:cNvPr id="12" name="Graphic 11" descr="Medal">
            <a:extLst>
              <a:ext uri="{FF2B5EF4-FFF2-40B4-BE49-F238E27FC236}">
                <a16:creationId xmlns:a16="http://schemas.microsoft.com/office/drawing/2014/main" id="{DAEAD1FE-ADA8-7092-2C63-52D1D8722E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5771" y="58096"/>
            <a:ext cx="459808" cy="459808"/>
          </a:xfrm>
          <a:prstGeom prst="rect">
            <a:avLst/>
          </a:prstGeom>
        </p:spPr>
      </p:pic>
    </p:spTree>
    <p:extLst>
      <p:ext uri="{BB962C8B-B14F-4D97-AF65-F5344CB8AC3E}">
        <p14:creationId xmlns:p14="http://schemas.microsoft.com/office/powerpoint/2010/main" val="331846468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2"/>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noProof="0" dirty="0"/>
              <a:t>Section D</a:t>
            </a:r>
          </a:p>
        </p:txBody>
      </p:sp>
      <p:sp>
        <p:nvSpPr>
          <p:cNvPr id="498" name="Google Shape;498;p52"/>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Reflection</a:t>
            </a:r>
            <a:endParaRPr lang="en-US" sz="3000" noProof="0" dirty="0"/>
          </a:p>
        </p:txBody>
      </p:sp>
      <p:sp>
        <p:nvSpPr>
          <p:cNvPr id="499" name="Google Shape;499;p52"/>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noProof="0" dirty="0">
                <a:solidFill>
                  <a:srgbClr val="999999"/>
                </a:solidFill>
                <a:latin typeface="Roboto"/>
                <a:ea typeface="Roboto"/>
                <a:cs typeface="Roboto"/>
                <a:sym typeface="Roboto"/>
              </a:rPr>
              <a:t>D</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3"/>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What did I achieve this block?</a:t>
            </a:r>
          </a:p>
        </p:txBody>
      </p:sp>
      <p:sp>
        <p:nvSpPr>
          <p:cNvPr id="505" name="Google Shape;505;p53"/>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506" name="Google Shape;506;p53"/>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My most significant achievements this block</a:t>
            </a:r>
          </a:p>
        </p:txBody>
      </p:sp>
      <p:sp>
        <p:nvSpPr>
          <p:cNvPr id="507" name="Google Shape;507;p53"/>
          <p:cNvSpPr txBox="1">
            <a:spLocks noGrp="1"/>
          </p:cNvSpPr>
          <p:nvPr>
            <p:ph type="body" idx="3"/>
          </p:nvPr>
        </p:nvSpPr>
        <p:spPr>
          <a:xfrm>
            <a:off x="182880" y="1069848"/>
            <a:ext cx="87783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Talking with coaches was an amazing. Successfully implemented a data collection system that tracks players' KPIs. I presented a polished user-facing overview of the project, which received positive feedback from my mentor and team.</a:t>
            </a:r>
            <a:endParaRPr lang="en-US" noProof="0" dirty="0"/>
          </a:p>
          <a:p>
            <a:pPr marL="0" lvl="0" indent="0" algn="just" rtl="0">
              <a:spcBef>
                <a:spcPts val="800"/>
              </a:spcBef>
              <a:spcAft>
                <a:spcPts val="0"/>
              </a:spcAft>
              <a:buNone/>
            </a:pPr>
            <a:r>
              <a:rPr lang="en-US" sz="1400" b="1" noProof="0" dirty="0"/>
              <a:t>My most difficult challenges this block</a:t>
            </a:r>
          </a:p>
          <a:p>
            <a:pPr marL="0" lvl="0" indent="0" algn="just" rtl="0">
              <a:spcBef>
                <a:spcPts val="800"/>
              </a:spcBef>
              <a:spcAft>
                <a:spcPts val="0"/>
              </a:spcAft>
              <a:buNone/>
            </a:pPr>
            <a:r>
              <a:rPr lang="en-US" dirty="0"/>
              <a:t>One of the most difficult challenges was ensuring the data from the eye tracker was seamlessly integrated into the analysis framework. There were some compatibility issues that required additional troubleshooting. Another challenge was balancing the technical work with the presentation preparation, especially since the project requires both coding and a user-friendly presentation.</a:t>
            </a:r>
            <a:endParaRPr lang="en-US" noProof="0" dirty="0"/>
          </a:p>
          <a:p>
            <a:pPr marL="0" lvl="0" indent="0" algn="just" rtl="0">
              <a:spcBef>
                <a:spcPts val="800"/>
              </a:spcBef>
              <a:spcAft>
                <a:spcPts val="0"/>
              </a:spcAft>
              <a:buNone/>
            </a:pPr>
            <a:endParaRPr lang="en-US" noProof="0" dirty="0"/>
          </a:p>
          <a:p>
            <a:pPr marL="0" lvl="0" indent="0" algn="just" rtl="0">
              <a:spcBef>
                <a:spcPts val="800"/>
              </a:spcBef>
              <a:spcAft>
                <a:spcPts val="0"/>
              </a:spcAft>
              <a:buNone/>
            </a:pPr>
            <a:r>
              <a:rPr lang="en-US" sz="1400" b="1" noProof="0" dirty="0"/>
              <a:t>The most important lessons I learned</a:t>
            </a:r>
          </a:p>
          <a:p>
            <a:pPr marL="0" lvl="0" indent="0" algn="just" rtl="0">
              <a:spcBef>
                <a:spcPts val="800"/>
              </a:spcBef>
              <a:spcAft>
                <a:spcPts val="800"/>
              </a:spcAft>
              <a:buNone/>
            </a:pPr>
            <a:r>
              <a:rPr lang="en-US" dirty="0"/>
              <a:t>I learned the importance of effective time management, especially when working on both technical and presentation tasks simultaneously. I also learned the importance of communicating technical data in a way that is accessible and valuable to the end-users (like coaches or players).</a:t>
            </a:r>
            <a:endParaRPr lang="en-US" noProof="0" dirty="0"/>
          </a:p>
        </p:txBody>
      </p:sp>
      <p:sp>
        <p:nvSpPr>
          <p:cNvPr id="508" name="Google Shape;508;p53"/>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D</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How well am I progressing?</a:t>
            </a:r>
          </a:p>
        </p:txBody>
      </p:sp>
      <p:sp>
        <p:nvSpPr>
          <p:cNvPr id="514" name="Google Shape;514;p54"/>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a:t>
            </a:r>
            <a:r>
              <a:rPr lang="en-US" sz="1400" noProof="0" dirty="0"/>
              <a:t>/</a:t>
            </a:r>
            <a:r>
              <a:rPr lang="en-US" noProof="0" dirty="0"/>
              <a:t>2</a:t>
            </a:r>
            <a:endParaRPr lang="en-US" sz="1400" noProof="0" dirty="0"/>
          </a:p>
        </p:txBody>
      </p:sp>
      <p:sp>
        <p:nvSpPr>
          <p:cNvPr id="515" name="Google Shape;515;p54"/>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D</a:t>
            </a:r>
          </a:p>
        </p:txBody>
      </p:sp>
      <p:sp>
        <p:nvSpPr>
          <p:cNvPr id="516" name="Google Shape;516;p54"/>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 on my self assessment				My self assessment grade is a</a:t>
            </a:r>
            <a:endParaRPr lang="en-US" b="0" i="1" noProof="0" dirty="0"/>
          </a:p>
        </p:txBody>
      </p:sp>
      <p:sp>
        <p:nvSpPr>
          <p:cNvPr id="517" name="Google Shape;517;p54"/>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Upon reflecting on my self-assessment, I realized that I was too optimistic about the speed at which I could integrate new data sources. However, I accurately assessed my ability to communicate the project's goals effectively.</a:t>
            </a:r>
            <a:endParaRPr lang="en-US" noProof="0" dirty="0"/>
          </a:p>
          <a:p>
            <a:pPr marL="0" lvl="0" indent="0" algn="just" rtl="0">
              <a:spcBef>
                <a:spcPts val="800"/>
              </a:spcBef>
              <a:spcAft>
                <a:spcPts val="0"/>
              </a:spcAft>
              <a:buNone/>
            </a:pPr>
            <a:r>
              <a:rPr lang="en-US" sz="1400" b="1" noProof="0" dirty="0"/>
              <a:t>How I plan to improve next block</a:t>
            </a:r>
          </a:p>
          <a:p>
            <a:pPr marL="0" lvl="0" indent="0" algn="just" rtl="0">
              <a:spcBef>
                <a:spcPts val="800"/>
              </a:spcBef>
              <a:spcAft>
                <a:spcPts val="800"/>
              </a:spcAft>
              <a:buNone/>
            </a:pPr>
            <a:r>
              <a:rPr lang="en-US" dirty="0"/>
              <a:t>Next block, I plan to improve my coding skills to optimize the data collection system for better performance analysis. I also want to focus more on collaboration with my teammates to ensure that we are all aligned on our goals and working efficiently together.</a:t>
            </a:r>
            <a:endParaRPr lang="en-US" noProof="0" dirty="0"/>
          </a:p>
        </p:txBody>
      </p:sp>
      <p:sp>
        <p:nvSpPr>
          <p:cNvPr id="518" name="Google Shape;518;p54"/>
          <p:cNvSpPr txBox="1"/>
          <p:nvPr/>
        </p:nvSpPr>
        <p:spPr>
          <a:xfrm>
            <a:off x="7730836" y="749712"/>
            <a:ext cx="111663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dirty="0">
                <a:solidFill>
                  <a:srgbClr val="434343"/>
                </a:solidFill>
                <a:latin typeface="Roboto"/>
                <a:ea typeface="Roboto"/>
                <a:cs typeface="Roboto"/>
                <a:sym typeface="Roboto"/>
              </a:rPr>
              <a:t>10</a:t>
            </a:r>
            <a:r>
              <a:rPr lang="en-US" sz="3600" b="1" noProof="0" dirty="0">
                <a:solidFill>
                  <a:srgbClr val="434343"/>
                </a:solidFill>
                <a:latin typeface="Roboto"/>
                <a:ea typeface="Roboto"/>
                <a:cs typeface="Roboto"/>
                <a:sym typeface="Roboto"/>
              </a:rPr>
              <a:t>.</a:t>
            </a:r>
            <a:r>
              <a:rPr lang="en-US" sz="3600" b="1" dirty="0">
                <a:solidFill>
                  <a:srgbClr val="434343"/>
                </a:solidFill>
                <a:latin typeface="Roboto"/>
                <a:ea typeface="Roboto"/>
                <a:cs typeface="Roboto"/>
                <a:sym typeface="Roboto"/>
              </a:rPr>
              <a:t>0</a:t>
            </a:r>
            <a:endParaRPr lang="en-US" sz="3600" b="1" noProof="0" dirty="0">
              <a:solidFill>
                <a:srgbClr val="434343"/>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What is my plan?</a:t>
            </a:r>
          </a:p>
        </p:txBody>
      </p:sp>
      <p:sp>
        <p:nvSpPr>
          <p:cNvPr id="133" name="Google Shape;133;p17"/>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2/2</a:t>
            </a:r>
          </a:p>
        </p:txBody>
      </p:sp>
      <p:sp>
        <p:nvSpPr>
          <p:cNvPr id="134" name="Google Shape;134;p17"/>
          <p:cNvSpPr txBox="1">
            <a:spLocks noGrp="1"/>
          </p:cNvSpPr>
          <p:nvPr>
            <p:ph type="subTitle" idx="1"/>
          </p:nvPr>
        </p:nvSpPr>
        <p:spPr>
          <a:xfrm>
            <a:off x="182873" y="667500"/>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I learned last block -										     Previous block’s grade</a:t>
            </a:r>
          </a:p>
        </p:txBody>
      </p:sp>
      <p:sp>
        <p:nvSpPr>
          <p:cNvPr id="135" name="Google Shape;135;p17"/>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endParaRPr lang="en-US" dirty="0"/>
          </a:p>
          <a:p>
            <a:pPr marL="0" lvl="0" indent="0" algn="just" rtl="0">
              <a:spcBef>
                <a:spcPts val="0"/>
              </a:spcBef>
              <a:spcAft>
                <a:spcPts val="0"/>
              </a:spcAft>
              <a:buNone/>
            </a:pPr>
            <a:r>
              <a:rPr lang="en-US" dirty="0"/>
              <a:t>I learned that balancing individual tasks with team collaboration is crucial. The feedback helped me see the importance of automation, deployment, and continuous integration in machine learning projects. I need to improve on these technical aspects. Clear documentation and structured planning remain key strengths for me.</a:t>
            </a:r>
            <a:endParaRPr lang="en-US" noProof="0" dirty="0"/>
          </a:p>
          <a:p>
            <a:pPr marL="0" lvl="0" indent="0" algn="just" rtl="0">
              <a:spcBef>
                <a:spcPts val="800"/>
              </a:spcBef>
              <a:spcAft>
                <a:spcPts val="0"/>
              </a:spcAft>
              <a:buNone/>
            </a:pPr>
            <a:endParaRPr lang="en-US" sz="1400" b="1" noProof="0" dirty="0"/>
          </a:p>
          <a:p>
            <a:pPr marL="0" lvl="0" indent="0" algn="just" rtl="0">
              <a:spcBef>
                <a:spcPts val="800"/>
              </a:spcBef>
              <a:spcAft>
                <a:spcPts val="0"/>
              </a:spcAft>
              <a:buNone/>
            </a:pPr>
            <a:r>
              <a:rPr lang="en-US" sz="1400" b="1" noProof="0" dirty="0"/>
              <a:t>My current level of progress</a:t>
            </a:r>
          </a:p>
          <a:p>
            <a:pPr marL="0" lvl="0" indent="0" algn="l" rtl="0">
              <a:spcBef>
                <a:spcPts val="800"/>
              </a:spcBef>
              <a:spcAft>
                <a:spcPts val="800"/>
              </a:spcAft>
              <a:buNone/>
            </a:pPr>
            <a:r>
              <a:rPr lang="en-US" dirty="0"/>
              <a:t>I’m confident in my planning and documentation, but need to be more engaged with the team’s workload. I should focus on improving automation, deployment, and CI practices in future projects. Overall, I'm making progress but have areas to work on. Moving forward, I’ll be more proactive and enhance my technical contributions.</a:t>
            </a:r>
            <a:endParaRPr lang="en-US" noProof="0" dirty="0"/>
          </a:p>
        </p:txBody>
      </p:sp>
      <p:sp>
        <p:nvSpPr>
          <p:cNvPr id="136" name="Google Shape;136;p17"/>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A</a:t>
            </a:r>
          </a:p>
        </p:txBody>
      </p:sp>
      <p:sp>
        <p:nvSpPr>
          <p:cNvPr id="137" name="Google Shape;137;p17"/>
          <p:cNvSpPr txBox="1"/>
          <p:nvPr/>
        </p:nvSpPr>
        <p:spPr>
          <a:xfrm>
            <a:off x="6217920" y="3593592"/>
            <a:ext cx="2743200" cy="13710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lnSpc>
                <a:spcPct val="104000"/>
              </a:lnSpc>
              <a:spcBef>
                <a:spcPts val="0"/>
              </a:spcBef>
              <a:spcAft>
                <a:spcPts val="0"/>
              </a:spcAft>
              <a:buNone/>
            </a:pPr>
            <a:r>
              <a:rPr lang="en-US" b="1" noProof="0" dirty="0">
                <a:solidFill>
                  <a:srgbClr val="434343"/>
                </a:solidFill>
                <a:latin typeface="Roboto"/>
                <a:ea typeface="Roboto"/>
                <a:cs typeface="Roboto"/>
                <a:sym typeface="Roboto"/>
              </a:rPr>
              <a:t>Links</a:t>
            </a:r>
            <a:endParaRPr lang="en-US" noProof="0" dirty="0">
              <a:solidFill>
                <a:srgbClr val="434343"/>
              </a:solidFill>
              <a:latin typeface="Roboto"/>
              <a:ea typeface="Roboto"/>
              <a:cs typeface="Roboto"/>
              <a:sym typeface="Roboto"/>
            </a:endParaRPr>
          </a:p>
          <a:p>
            <a:pPr marL="0" lvl="0" indent="0" algn="l" rtl="0">
              <a:lnSpc>
                <a:spcPct val="104000"/>
              </a:lnSpc>
              <a:spcBef>
                <a:spcPts val="800"/>
              </a:spcBef>
              <a:spcAft>
                <a:spcPts val="800"/>
              </a:spcAft>
              <a:buNone/>
            </a:pPr>
            <a:r>
              <a:rPr lang="en-US" sz="1000" noProof="0" dirty="0">
                <a:solidFill>
                  <a:srgbClr val="434343"/>
                </a:solidFill>
                <a:latin typeface="Roboto"/>
                <a:ea typeface="Roboto"/>
                <a:cs typeface="Roboto"/>
                <a:sym typeface="Roboto"/>
              </a:rPr>
              <a:t>...</a:t>
            </a:r>
          </a:p>
        </p:txBody>
      </p:sp>
      <p:sp>
        <p:nvSpPr>
          <p:cNvPr id="138" name="Google Shape;138;p17"/>
          <p:cNvSpPr txBox="1"/>
          <p:nvPr/>
        </p:nvSpPr>
        <p:spPr>
          <a:xfrm>
            <a:off x="7918704" y="7529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noProof="0" dirty="0">
                <a:solidFill>
                  <a:srgbClr val="434343"/>
                </a:solidFill>
                <a:latin typeface="Roboto"/>
                <a:ea typeface="Roboto"/>
                <a:cs typeface="Roboto"/>
                <a:sym typeface="Roboto"/>
              </a:rPr>
              <a:t>8.0</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8"/>
          <p:cNvSpPr txBox="1">
            <a:spLocks noGrp="1"/>
          </p:cNvSpPr>
          <p:nvPr>
            <p:ph type="body" idx="3"/>
          </p:nvPr>
        </p:nvSpPr>
        <p:spPr>
          <a:xfrm>
            <a:off x="3108950" y="1069812"/>
            <a:ext cx="5852100" cy="3886200"/>
          </a:xfrm>
          <a:prstGeom prst="rect">
            <a:avLst/>
          </a:prstGeom>
        </p:spPr>
        <p:txBody>
          <a:bodyPr spcFirstLastPara="1" wrap="square" lIns="91425" tIns="91425" rIns="91425" bIns="91425" anchor="t" anchorCtr="0">
            <a:noAutofit/>
          </a:bodyPr>
          <a:lstStyle/>
          <a:p>
            <a:pPr marL="0" lvl="0" indent="0" algn="l" rtl="0">
              <a:spcBef>
                <a:spcPts val="800"/>
              </a:spcBef>
              <a:spcAft>
                <a:spcPts val="0"/>
              </a:spcAft>
              <a:buNone/>
            </a:pPr>
            <a:r>
              <a:rPr lang="en-US" sz="1400" b="1" noProof="0" dirty="0"/>
              <a:t>Personal and professional development goals</a:t>
            </a:r>
          </a:p>
          <a:p>
            <a:pPr marL="0" indent="0">
              <a:buNone/>
            </a:pPr>
            <a:r>
              <a:rPr lang="en-US" sz="1000" i="1" u="sng" noProof="0" dirty="0" err="1">
                <a:latin typeface="Helvetica Neue"/>
              </a:rPr>
              <a:t>Persteam</a:t>
            </a:r>
            <a:r>
              <a:rPr lang="en-US" sz="1000" i="1" u="sng" noProof="0" dirty="0">
                <a:latin typeface="Helvetica Neue"/>
              </a:rPr>
              <a:t> and Improve upon my social skills, analytics translator</a:t>
            </a:r>
          </a:p>
          <a:p>
            <a:pPr marL="0" indent="0">
              <a:buNone/>
            </a:pPr>
            <a:r>
              <a:rPr lang="en-US" sz="1000" noProof="0" dirty="0">
                <a:solidFill>
                  <a:srgbClr val="C00000"/>
                </a:solidFill>
                <a:latin typeface="Segoe UI"/>
                <a:cs typeface="Segoe UI"/>
              </a:rPr>
              <a:t>Roles</a:t>
            </a:r>
            <a:r>
              <a:rPr lang="en-US" sz="1000" noProof="0" dirty="0">
                <a:solidFill>
                  <a:srgbClr val="DBDEE1"/>
                </a:solidFill>
                <a:latin typeface="Segoe UI"/>
                <a:cs typeface="Segoe UI"/>
              </a:rPr>
              <a:t>: 100% Data Analytic translator.</a:t>
            </a:r>
          </a:p>
          <a:p>
            <a:pPr marL="0" indent="0">
              <a:buNone/>
            </a:pPr>
            <a:r>
              <a:rPr lang="en-US" sz="1000" noProof="0" dirty="0">
                <a:solidFill>
                  <a:schemeClr val="accent3">
                    <a:lumMod val="75000"/>
                  </a:schemeClr>
                </a:solidFill>
                <a:latin typeface="Segoe UI"/>
                <a:cs typeface="Segoe UI"/>
              </a:rPr>
              <a:t>Goal</a:t>
            </a:r>
            <a:r>
              <a:rPr lang="en-US" sz="1000" noProof="0" dirty="0">
                <a:solidFill>
                  <a:srgbClr val="DBDEE1"/>
                </a:solidFill>
                <a:latin typeface="Segoe UI"/>
                <a:cs typeface="Segoe UI"/>
              </a:rPr>
              <a:t>: This block my end goal is effectively communicate our progress and be able to convey our ideas to our stakeholders.</a:t>
            </a:r>
          </a:p>
          <a:p>
            <a:pPr marL="0" indent="0">
              <a:buNone/>
            </a:pPr>
            <a:r>
              <a:rPr lang="en-US" sz="1000" noProof="0" dirty="0">
                <a:solidFill>
                  <a:schemeClr val="accent3">
                    <a:lumMod val="60000"/>
                    <a:lumOff val="40000"/>
                  </a:schemeClr>
                </a:solidFill>
                <a:latin typeface="Segoe UI"/>
                <a:cs typeface="Segoe UI"/>
              </a:rPr>
              <a:t>Measurable</a:t>
            </a:r>
            <a:r>
              <a:rPr lang="en-US" sz="1000" noProof="0" dirty="0">
                <a:solidFill>
                  <a:srgbClr val="DBDEE1"/>
                </a:solidFill>
                <a:latin typeface="Segoe UI"/>
                <a:cs typeface="Segoe UI"/>
              </a:rPr>
              <a:t>: At the end of the block, what ILOs </a:t>
            </a:r>
            <a:r>
              <a:rPr lang="en-US" dirty="0">
                <a:solidFill>
                  <a:srgbClr val="DBDEE1"/>
                </a:solidFill>
                <a:latin typeface="Segoe UI"/>
                <a:cs typeface="Segoe UI"/>
              </a:rPr>
              <a:t>I ha</a:t>
            </a:r>
            <a:r>
              <a:rPr lang="en-US" sz="1000" noProof="0" dirty="0" err="1">
                <a:solidFill>
                  <a:srgbClr val="DBDEE1"/>
                </a:solidFill>
                <a:latin typeface="Segoe UI"/>
                <a:cs typeface="Segoe UI"/>
              </a:rPr>
              <a:t>ve</a:t>
            </a:r>
            <a:r>
              <a:rPr lang="en-US" sz="1000" noProof="0" dirty="0">
                <a:solidFill>
                  <a:srgbClr val="DBDEE1"/>
                </a:solidFill>
                <a:latin typeface="Segoe UI"/>
                <a:cs typeface="Segoe UI"/>
              </a:rPr>
              <a:t> passed and show our project in a </a:t>
            </a:r>
            <a:r>
              <a:rPr lang="en-US" sz="1000" noProof="0" dirty="0" err="1">
                <a:solidFill>
                  <a:srgbClr val="DBDEE1"/>
                </a:solidFill>
                <a:latin typeface="Segoe UI"/>
                <a:cs typeface="Segoe UI"/>
              </a:rPr>
              <a:t>postive</a:t>
            </a:r>
            <a:r>
              <a:rPr lang="en-US" sz="1000" noProof="0" dirty="0">
                <a:solidFill>
                  <a:srgbClr val="DBDEE1"/>
                </a:solidFill>
                <a:latin typeface="Segoe UI"/>
                <a:cs typeface="Segoe UI"/>
              </a:rPr>
              <a:t> light.</a:t>
            </a:r>
          </a:p>
          <a:p>
            <a:pPr marL="0" indent="0">
              <a:buNone/>
            </a:pPr>
            <a:r>
              <a:rPr lang="en-US" sz="1000" noProof="0" dirty="0">
                <a:solidFill>
                  <a:srgbClr val="FFFF00"/>
                </a:solidFill>
                <a:latin typeface="Segoe UI"/>
                <a:cs typeface="Segoe UI"/>
              </a:rPr>
              <a:t>Achievable</a:t>
            </a:r>
            <a:r>
              <a:rPr lang="en-US" sz="1000" noProof="0" dirty="0">
                <a:solidFill>
                  <a:srgbClr val="DBDEE1"/>
                </a:solidFill>
                <a:latin typeface="Segoe UI"/>
                <a:cs typeface="Segoe UI"/>
              </a:rPr>
              <a:t>: Having daily standups with the team and communicate as much as possible with our mentor and Samuel (research lead at Breda Guardians).</a:t>
            </a:r>
          </a:p>
          <a:p>
            <a:pPr marL="0" indent="0">
              <a:buNone/>
            </a:pPr>
            <a:r>
              <a:rPr lang="en-US" sz="1000" noProof="0" dirty="0">
                <a:solidFill>
                  <a:srgbClr val="92D050"/>
                </a:solidFill>
                <a:latin typeface="Segoe UI"/>
                <a:cs typeface="Segoe UI"/>
              </a:rPr>
              <a:t>Relevance</a:t>
            </a:r>
            <a:r>
              <a:rPr lang="en-US" sz="1000" noProof="0" dirty="0">
                <a:solidFill>
                  <a:srgbClr val="DBDEE1"/>
                </a:solidFill>
                <a:latin typeface="Segoe UI"/>
                <a:cs typeface="Segoe UI"/>
              </a:rPr>
              <a:t>: I like using data to convey a story, data analytics is the closest to this effort. Not too much coding but I </a:t>
            </a:r>
            <a:r>
              <a:rPr lang="en-US" sz="1000" noProof="0" dirty="0" err="1">
                <a:solidFill>
                  <a:srgbClr val="DBDEE1"/>
                </a:solidFill>
                <a:latin typeface="Segoe UI"/>
                <a:cs typeface="Segoe UI"/>
              </a:rPr>
              <a:t>woud</a:t>
            </a:r>
            <a:r>
              <a:rPr lang="en-US" sz="1000" noProof="0" dirty="0">
                <a:solidFill>
                  <a:srgbClr val="DBDEE1"/>
                </a:solidFill>
                <a:latin typeface="Segoe UI"/>
                <a:cs typeface="Segoe UI"/>
              </a:rPr>
              <a:t> not be against doing some.</a:t>
            </a:r>
          </a:p>
          <a:p>
            <a:pPr marL="0" indent="0">
              <a:buNone/>
            </a:pPr>
            <a:r>
              <a:rPr lang="en-US" sz="1000" noProof="0" dirty="0">
                <a:solidFill>
                  <a:srgbClr val="00B0F0"/>
                </a:solidFill>
                <a:latin typeface="Segoe UI"/>
                <a:cs typeface="Segoe UI"/>
              </a:rPr>
              <a:t>Timeline</a:t>
            </a:r>
            <a:r>
              <a:rPr lang="en-US" sz="1000" noProof="0" dirty="0">
                <a:solidFill>
                  <a:srgbClr val="DBDEE1"/>
                </a:solidFill>
                <a:latin typeface="Segoe UI"/>
                <a:cs typeface="Segoe UI"/>
              </a:rPr>
              <a:t>: The deadline at the end of Block AB.</a:t>
            </a:r>
            <a:endParaRPr lang="en-US" noProof="0" dirty="0">
              <a:latin typeface="Segoe UI"/>
              <a:cs typeface="Segoe UI"/>
            </a:endParaRPr>
          </a:p>
          <a:p>
            <a:pPr marL="0" indent="0">
              <a:buNone/>
            </a:pPr>
            <a:endParaRPr lang="en-US" sz="1000" noProof="0" dirty="0">
              <a:solidFill>
                <a:srgbClr val="DBDEE1"/>
              </a:solidFill>
            </a:endParaRPr>
          </a:p>
          <a:p>
            <a:pPr marL="0" indent="0">
              <a:buNone/>
            </a:pPr>
            <a:r>
              <a:rPr lang="en-US" sz="1000" i="1" u="sng" noProof="0" dirty="0">
                <a:solidFill>
                  <a:srgbClr val="DBDEE1"/>
                </a:solidFill>
                <a:latin typeface="Helvetica Neue"/>
              </a:rPr>
              <a:t>Professional: Continues learning as a Data scientist</a:t>
            </a:r>
            <a:endParaRPr lang="en-US" sz="1000" noProof="0" dirty="0">
              <a:solidFill>
                <a:srgbClr val="DBDEE1"/>
              </a:solidFill>
            </a:endParaRPr>
          </a:p>
          <a:p>
            <a:pPr marL="0" indent="0">
              <a:buNone/>
            </a:pPr>
            <a:r>
              <a:rPr lang="en-US" sz="1000" noProof="0" dirty="0">
                <a:solidFill>
                  <a:srgbClr val="C00000"/>
                </a:solidFill>
                <a:latin typeface="Segoe UI"/>
                <a:cs typeface="Segoe UI"/>
              </a:rPr>
              <a:t>Roles</a:t>
            </a:r>
            <a:r>
              <a:rPr lang="en-US" sz="1000" noProof="0" dirty="0">
                <a:solidFill>
                  <a:srgbClr val="DBDEE1"/>
                </a:solidFill>
                <a:latin typeface="Segoe UI"/>
                <a:cs typeface="Segoe UI"/>
              </a:rPr>
              <a:t>: 25% Data scientist, 15% AI specialist, 60% Data analytics.</a:t>
            </a:r>
          </a:p>
          <a:p>
            <a:pPr marL="0" indent="0">
              <a:buNone/>
            </a:pPr>
            <a:r>
              <a:rPr lang="en-US" sz="1000" noProof="0" dirty="0">
                <a:solidFill>
                  <a:schemeClr val="accent3">
                    <a:lumMod val="75000"/>
                  </a:schemeClr>
                </a:solidFill>
                <a:latin typeface="Segoe UI"/>
                <a:cs typeface="Segoe UI"/>
              </a:rPr>
              <a:t>Goal</a:t>
            </a:r>
            <a:r>
              <a:rPr lang="en-US" sz="1000" noProof="0" dirty="0">
                <a:solidFill>
                  <a:srgbClr val="DBDEE1"/>
                </a:solidFill>
                <a:latin typeface="Segoe UI"/>
                <a:cs typeface="Segoe UI"/>
              </a:rPr>
              <a:t>: For this block it is important to learn how to effectively communicate with my team, stakeholders and clients/experts in this field.</a:t>
            </a:r>
          </a:p>
          <a:p>
            <a:pPr marL="0" indent="0">
              <a:buNone/>
            </a:pPr>
            <a:r>
              <a:rPr lang="en-US" sz="1000" noProof="0" dirty="0">
                <a:solidFill>
                  <a:schemeClr val="accent3">
                    <a:lumMod val="60000"/>
                    <a:lumOff val="40000"/>
                  </a:schemeClr>
                </a:solidFill>
                <a:latin typeface="Segoe UI"/>
                <a:cs typeface="Segoe UI"/>
              </a:rPr>
              <a:t>Measurable</a:t>
            </a:r>
            <a:r>
              <a:rPr lang="en-US" sz="1000" noProof="0" dirty="0">
                <a:solidFill>
                  <a:srgbClr val="DBDEE1"/>
                </a:solidFill>
                <a:latin typeface="Segoe UI"/>
                <a:cs typeface="Segoe UI"/>
              </a:rPr>
              <a:t>: At the end of the block, how I have managed during it.</a:t>
            </a:r>
          </a:p>
          <a:p>
            <a:pPr marL="0" indent="0">
              <a:buNone/>
            </a:pPr>
            <a:r>
              <a:rPr lang="en-US" sz="1000" noProof="0" dirty="0">
                <a:solidFill>
                  <a:srgbClr val="FFFF00"/>
                </a:solidFill>
                <a:latin typeface="Segoe UI"/>
                <a:cs typeface="Segoe UI"/>
              </a:rPr>
              <a:t>Achievable</a:t>
            </a:r>
            <a:r>
              <a:rPr lang="en-US" sz="1000" noProof="0" dirty="0">
                <a:solidFill>
                  <a:srgbClr val="DBDEE1"/>
                </a:solidFill>
                <a:latin typeface="Segoe UI"/>
                <a:cs typeface="Segoe UI"/>
              </a:rPr>
              <a:t>: Regularly dedicate a few hours per week. </a:t>
            </a:r>
          </a:p>
          <a:p>
            <a:pPr marL="0" indent="0">
              <a:buNone/>
            </a:pPr>
            <a:r>
              <a:rPr lang="en-US" sz="1000" noProof="0" dirty="0">
                <a:solidFill>
                  <a:srgbClr val="92D050"/>
                </a:solidFill>
                <a:latin typeface="Segoe UI"/>
                <a:cs typeface="Segoe UI"/>
              </a:rPr>
              <a:t>Relevance</a:t>
            </a:r>
            <a:r>
              <a:rPr lang="en-US" sz="1000" noProof="0" dirty="0">
                <a:solidFill>
                  <a:srgbClr val="DBDEE1"/>
                </a:solidFill>
                <a:latin typeface="Segoe UI"/>
                <a:cs typeface="Segoe UI"/>
              </a:rPr>
              <a:t>: It's something I want to do and continue progressing in.</a:t>
            </a:r>
            <a:endParaRPr lang="en-US" sz="1000" noProof="0" dirty="0">
              <a:solidFill>
                <a:srgbClr val="000000"/>
              </a:solidFill>
              <a:latin typeface="Segoe UI"/>
              <a:cs typeface="Segoe UI"/>
            </a:endParaRPr>
          </a:p>
          <a:p>
            <a:pPr marL="0" indent="0">
              <a:buNone/>
            </a:pPr>
            <a:r>
              <a:rPr lang="en-US" sz="1000" noProof="0" dirty="0">
                <a:solidFill>
                  <a:srgbClr val="00B0F0"/>
                </a:solidFill>
                <a:latin typeface="Segoe UI"/>
                <a:cs typeface="Segoe UI"/>
              </a:rPr>
              <a:t>Timeline</a:t>
            </a:r>
            <a:r>
              <a:rPr lang="en-US" sz="1000" noProof="0" dirty="0">
                <a:solidFill>
                  <a:srgbClr val="DBDEE1"/>
                </a:solidFill>
                <a:latin typeface="Segoe UI"/>
                <a:cs typeface="Segoe UI"/>
              </a:rPr>
              <a:t>: The end of this course / the start of going into the field.</a:t>
            </a:r>
          </a:p>
        </p:txBody>
      </p:sp>
      <p:sp>
        <p:nvSpPr>
          <p:cNvPr id="144" name="Google Shape;144;p1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noProof="0" dirty="0"/>
              <a:t>What are my goals?</a:t>
            </a:r>
          </a:p>
        </p:txBody>
      </p:sp>
      <p:sp>
        <p:nvSpPr>
          <p:cNvPr id="145" name="Google Shape;145;p18"/>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1/1</a:t>
            </a:r>
          </a:p>
        </p:txBody>
      </p:sp>
      <p:sp>
        <p:nvSpPr>
          <p:cNvPr id="146" name="Google Shape;146;p18"/>
          <p:cNvSpPr txBox="1">
            <a:spLocks noGrp="1"/>
          </p:cNvSpPr>
          <p:nvPr>
            <p:ph type="subTitle" idx="1"/>
          </p:nvPr>
        </p:nvSpPr>
        <p:spPr>
          <a:xfrm>
            <a:off x="3108960" y="667512"/>
            <a:ext cx="58521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I am taking responsibility for</a:t>
            </a:r>
            <a:r>
              <a:rPr lang="en-US" b="0" i="1" noProof="0" dirty="0"/>
              <a:t> (if multiple add in percentages)</a:t>
            </a:r>
          </a:p>
        </p:txBody>
      </p:sp>
      <p:sp>
        <p:nvSpPr>
          <p:cNvPr id="147" name="Google Shape;147;p18"/>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A</a:t>
            </a:r>
          </a:p>
        </p:txBody>
      </p:sp>
      <p:graphicFrame>
        <p:nvGraphicFramePr>
          <p:cNvPr id="148" name="Google Shape;148;p18"/>
          <p:cNvGraphicFramePr/>
          <p:nvPr>
            <p:extLst>
              <p:ext uri="{D42A27DB-BD31-4B8C-83A1-F6EECF244321}">
                <p14:modId xmlns:p14="http://schemas.microsoft.com/office/powerpoint/2010/main" val="447651595"/>
              </p:ext>
            </p:extLst>
          </p:nvPr>
        </p:nvGraphicFramePr>
        <p:xfrm>
          <a:off x="182880" y="658368"/>
          <a:ext cx="2740000" cy="4297700"/>
        </p:xfrm>
        <a:graphic>
          <a:graphicData uri="http://schemas.openxmlformats.org/drawingml/2006/table">
            <a:tbl>
              <a:tblPr>
                <a:noFill/>
                <a:tableStyleId>{764D4AE7-FFBC-431D-9275-528F30A785D3}</a:tableStyleId>
              </a:tblPr>
              <a:tblGrid>
                <a:gridCol w="587150">
                  <a:extLst>
                    <a:ext uri="{9D8B030D-6E8A-4147-A177-3AD203B41FA5}">
                      <a16:colId xmlns:a16="http://schemas.microsoft.com/office/drawing/2014/main" val="20000"/>
                    </a:ext>
                  </a:extLst>
                </a:gridCol>
                <a:gridCol w="2152850">
                  <a:extLst>
                    <a:ext uri="{9D8B030D-6E8A-4147-A177-3AD203B41FA5}">
                      <a16:colId xmlns:a16="http://schemas.microsoft.com/office/drawing/2014/main" val="20001"/>
                    </a:ext>
                  </a:extLst>
                </a:gridCol>
              </a:tblGrid>
              <a:tr h="586050">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S</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CC4125"/>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Specific:</a:t>
                      </a:r>
                      <a:r>
                        <a:rPr lang="en-US" sz="600" noProof="0" dirty="0">
                          <a:latin typeface="Roboto"/>
                          <a:ea typeface="Roboto"/>
                          <a:cs typeface="Roboto"/>
                          <a:sym typeface="Roboto"/>
                        </a:rPr>
                        <a:t> Be specific when determining your goal. The more specific the better. Putting a real figure to your goal helps make it measurable. When specific and measurable your subconscious mind cannot override your goals, they become achievable.</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586050">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M</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E06666"/>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Measurable:</a:t>
                      </a:r>
                      <a:r>
                        <a:rPr lang="en-US" sz="600" noProof="0" dirty="0">
                          <a:latin typeface="Roboto"/>
                          <a:ea typeface="Roboto"/>
                          <a:cs typeface="Roboto"/>
                          <a:sym typeface="Roboto"/>
                        </a:rPr>
                        <a:t> This where you define a measurable and meaningful goal. It’s important to be able to track your progress. Without meaningful and measurable goals which you can track it’s easy to lose heart and focus.</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r h="586050">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A</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6B26B"/>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Achievable:</a:t>
                      </a:r>
                      <a:r>
                        <a:rPr lang="en-US" sz="600" noProof="0" dirty="0">
                          <a:latin typeface="Roboto"/>
                          <a:ea typeface="Roboto"/>
                          <a:cs typeface="Roboto"/>
                          <a:sym typeface="Roboto"/>
                        </a:rPr>
                        <a:t> Choosing realistic and short-term goals helps them be more achievable. Long-term goals can be larger and take more time to achieve. Planning smaller short-term goals as steps to larger long-term goals assists in achieving them.</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586050">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R</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D966"/>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Relevant:</a:t>
                      </a:r>
                      <a:r>
                        <a:rPr lang="en-US" sz="600" noProof="0" dirty="0">
                          <a:latin typeface="Roboto"/>
                          <a:ea typeface="Roboto"/>
                          <a:cs typeface="Roboto"/>
                          <a:sym typeface="Roboto"/>
                        </a:rPr>
                        <a:t> Each goal you set must be in line with your core values and in harmony with what YOU want out of life. Contradictions in values and goals leads to frustration and loss of motivation. Designing your goals with the expectation of your personal success.</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3"/>
                  </a:ext>
                </a:extLst>
              </a:tr>
              <a:tr h="586050">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T</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93C47D"/>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Time-Bound:</a:t>
                      </a:r>
                      <a:r>
                        <a:rPr lang="en-US" sz="600" noProof="0" dirty="0">
                          <a:latin typeface="Roboto"/>
                          <a:ea typeface="Roboto"/>
                          <a:cs typeface="Roboto"/>
                          <a:sym typeface="Roboto"/>
                        </a:rPr>
                        <a:t> Setting a time limit on achieving a goal makes it measurable. When a goal is measurable you can SEE your progress and support your motivation and commitment. Giving your goal a time limit assists you in holding yourself accountable to its completion.</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4"/>
                  </a:ext>
                </a:extLst>
              </a:tr>
              <a:tr h="683725">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E</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76A5AF"/>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Evaluate:</a:t>
                      </a:r>
                      <a:r>
                        <a:rPr lang="en-US" sz="600" noProof="0" dirty="0">
                          <a:latin typeface="Roboto"/>
                          <a:ea typeface="Roboto"/>
                          <a:cs typeface="Roboto"/>
                          <a:sym typeface="Roboto"/>
                        </a:rPr>
                        <a:t> By evaluating your goals on a regular basis you will be much more likely to achieve them. It is easy to forget about long-term goals if they are not revisited from time to time. This also helps you assess if the goal you are working on remains in line with your core values and helps you measure your progress.</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5"/>
                  </a:ext>
                </a:extLst>
              </a:tr>
              <a:tr h="683725">
                <a:tc>
                  <a:txBody>
                    <a:bodyPr/>
                    <a:lstStyle/>
                    <a:p>
                      <a:pPr marL="0" lvl="0" indent="0" algn="ctr" rtl="0">
                        <a:lnSpc>
                          <a:spcPct val="115000"/>
                        </a:lnSpc>
                        <a:spcBef>
                          <a:spcPts val="0"/>
                        </a:spcBef>
                        <a:spcAft>
                          <a:spcPts val="0"/>
                        </a:spcAft>
                        <a:buNone/>
                      </a:pPr>
                      <a:r>
                        <a:rPr lang="en-US" sz="2400" b="1" noProof="0" dirty="0">
                          <a:solidFill>
                            <a:srgbClr val="FFFFFF"/>
                          </a:solidFill>
                          <a:latin typeface="Roboto"/>
                          <a:ea typeface="Roboto"/>
                          <a:cs typeface="Roboto"/>
                          <a:sym typeface="Roboto"/>
                        </a:rPr>
                        <a:t>R</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6D9EEB"/>
                    </a:solidFill>
                  </a:tcPr>
                </a:tc>
                <a:tc>
                  <a:txBody>
                    <a:bodyPr/>
                    <a:lstStyle/>
                    <a:p>
                      <a:pPr marL="0" lvl="0" indent="0" algn="l" rtl="0">
                        <a:lnSpc>
                          <a:spcPct val="115000"/>
                        </a:lnSpc>
                        <a:spcBef>
                          <a:spcPts val="0"/>
                        </a:spcBef>
                        <a:spcAft>
                          <a:spcPts val="0"/>
                        </a:spcAft>
                        <a:buNone/>
                      </a:pPr>
                      <a:r>
                        <a:rPr lang="en-US" sz="600" b="1" noProof="0" dirty="0">
                          <a:latin typeface="Roboto"/>
                          <a:ea typeface="Roboto"/>
                          <a:cs typeface="Roboto"/>
                          <a:sym typeface="Roboto"/>
                        </a:rPr>
                        <a:t>Readjust:</a:t>
                      </a:r>
                      <a:r>
                        <a:rPr lang="en-US" sz="600" noProof="0" dirty="0">
                          <a:latin typeface="Roboto"/>
                          <a:ea typeface="Roboto"/>
                          <a:cs typeface="Roboto"/>
                          <a:sym typeface="Roboto"/>
                        </a:rPr>
                        <a:t> Readjustments occur when goals are determined, through re-evaluation, to be misaligned with your values or long-term goals. This is especially helpful when you have been unable to achieve a goal in the time limits you set. This gives you the opportunity to modify your approach and increase your chances of success.</a:t>
                      </a: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noProof="0" dirty="0"/>
              <a:t>Section </a:t>
            </a:r>
            <a:r>
              <a:rPr lang="en-US" noProof="0" dirty="0"/>
              <a:t>B</a:t>
            </a:r>
            <a:endParaRPr lang="en-US" sz="6000" noProof="0" dirty="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Progress Log</a:t>
            </a:r>
            <a:endParaRPr lang="en-US" sz="3000" noProof="0" dirty="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noProof="0" dirty="0">
                <a:solidFill>
                  <a:srgbClr val="999999"/>
                </a:solidFill>
                <a:latin typeface="Roboto"/>
                <a:ea typeface="Roboto"/>
                <a:cs typeface="Roboto"/>
                <a:sym typeface="Roboto"/>
              </a:rPr>
              <a:t>B</a:t>
            </a:r>
          </a:p>
        </p:txBody>
      </p:sp>
    </p:spTree>
    <p:extLst>
      <p:ext uri="{BB962C8B-B14F-4D97-AF65-F5344CB8AC3E}">
        <p14:creationId xmlns:p14="http://schemas.microsoft.com/office/powerpoint/2010/main" val="53072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US" noProof="0" dirty="0"/>
              <a:t>Week 1 - Log</a:t>
            </a:r>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Reflection</a:t>
            </a: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noProof="0" dirty="0"/>
              <a:t>What did you do?</a:t>
            </a: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What goal(s) did you set for this week?</a:t>
            </a:r>
          </a:p>
          <a:p>
            <a:pPr marL="199390" lvl="0" indent="-171450" algn="l" rtl="0">
              <a:spcBef>
                <a:spcPts val="0"/>
              </a:spcBef>
              <a:spcAft>
                <a:spcPts val="0"/>
              </a:spcAft>
              <a:buSzPts val="1000"/>
              <a:buFontTx/>
              <a:buChar char="-"/>
            </a:pPr>
            <a:r>
              <a:rPr lang="en-US" noProof="0" dirty="0"/>
              <a:t>Attend kickoff</a:t>
            </a:r>
          </a:p>
          <a:p>
            <a:pPr marL="199390" lvl="0" indent="-171450" algn="l" rtl="0">
              <a:spcBef>
                <a:spcPts val="0"/>
              </a:spcBef>
              <a:spcAft>
                <a:spcPts val="0"/>
              </a:spcAft>
              <a:buSzPts val="1000"/>
              <a:buFontTx/>
              <a:buChar char="-"/>
            </a:pPr>
            <a:r>
              <a:rPr lang="en-US" noProof="0" dirty="0"/>
              <a:t>Choose what subject I want to do</a:t>
            </a:r>
          </a:p>
          <a:p>
            <a:pPr marL="199390" lvl="0" indent="-171450" algn="l" rtl="0">
              <a:spcBef>
                <a:spcPts val="0"/>
              </a:spcBef>
              <a:spcAft>
                <a:spcPts val="0"/>
              </a:spcAft>
              <a:buSzPts val="1000"/>
              <a:buFontTx/>
              <a:buChar char="-"/>
            </a:pPr>
            <a:r>
              <a:rPr lang="en-US" noProof="0" dirty="0"/>
              <a:t>Choose what role I want to do</a:t>
            </a:r>
          </a:p>
          <a:p>
            <a:pPr marL="199390" lvl="0" indent="-171450" algn="l" rtl="0">
              <a:spcBef>
                <a:spcPts val="0"/>
              </a:spcBef>
              <a:spcAft>
                <a:spcPts val="0"/>
              </a:spcAft>
              <a:buSzPts val="1000"/>
              <a:buFontTx/>
              <a:buChar char="-"/>
            </a:pPr>
            <a:r>
              <a:rPr lang="en-US" noProof="0" dirty="0"/>
              <a:t>Order the book on amazon</a:t>
            </a:r>
          </a:p>
          <a:p>
            <a:pPr marL="182880" lvl="0" indent="-154940" algn="l" rtl="0">
              <a:spcBef>
                <a:spcPts val="0"/>
              </a:spcBef>
              <a:spcAft>
                <a:spcPts val="0"/>
              </a:spcAft>
              <a:buSzPts val="1000"/>
              <a:buChar char="●"/>
            </a:pPr>
            <a:endParaRPr lang="en-US" noProof="0" dirty="0"/>
          </a:p>
          <a:p>
            <a:pPr marL="182880" lvl="0" indent="-154940" algn="l" rtl="0">
              <a:spcBef>
                <a:spcPts val="0"/>
              </a:spcBef>
              <a:spcAft>
                <a:spcPts val="0"/>
              </a:spcAft>
              <a:buSzPts val="1000"/>
              <a:buChar char="●"/>
            </a:pPr>
            <a:r>
              <a:rPr lang="en-US" noProof="0" dirty="0"/>
              <a:t>What have you actually been able to do? </a:t>
            </a:r>
          </a:p>
          <a:p>
            <a:pPr marL="182880" lvl="0" indent="-154940" algn="l" rtl="0">
              <a:spcBef>
                <a:spcPts val="0"/>
              </a:spcBef>
              <a:spcAft>
                <a:spcPts val="0"/>
              </a:spcAft>
              <a:buSzPts val="1000"/>
              <a:buChar char="●"/>
            </a:pPr>
            <a:r>
              <a:rPr lang="en-US" noProof="0" dirty="0"/>
              <a:t>Showcase the evidence of your progress (production artifacts, short descriptions-links-pictures animated gifs, etc.)</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noProof="0" dirty="0"/>
              <a:t>How did the week go? </a:t>
            </a:r>
          </a:p>
          <a:p>
            <a:pPr marL="182880" lvl="0" indent="-154940" algn="l" rtl="0">
              <a:spcBef>
                <a:spcPts val="0"/>
              </a:spcBef>
              <a:spcAft>
                <a:spcPts val="0"/>
              </a:spcAft>
              <a:buSzPts val="1000"/>
              <a:buChar char="●"/>
            </a:pPr>
            <a:r>
              <a:rPr lang="en-US" noProof="0" dirty="0"/>
              <a:t>What went well? </a:t>
            </a:r>
          </a:p>
          <a:p>
            <a:pPr marL="182880" lvl="0" indent="-154940" algn="l" rtl="0">
              <a:spcBef>
                <a:spcPts val="0"/>
              </a:spcBef>
              <a:spcAft>
                <a:spcPts val="0"/>
              </a:spcAft>
              <a:buSzPts val="1000"/>
              <a:buChar char="●"/>
            </a:pPr>
            <a:r>
              <a:rPr lang="en-US" noProof="0" dirty="0"/>
              <a:t>What didn’t go so well? </a:t>
            </a:r>
          </a:p>
          <a:p>
            <a:pPr marL="182880" lvl="0" indent="-154940" algn="l" rtl="0">
              <a:spcBef>
                <a:spcPts val="0"/>
              </a:spcBef>
              <a:spcAft>
                <a:spcPts val="0"/>
              </a:spcAft>
              <a:buSzPts val="1000"/>
              <a:buChar char="●"/>
            </a:pPr>
            <a:r>
              <a:rPr lang="en-US" noProof="0" dirty="0"/>
              <a:t>What did you learn? </a:t>
            </a:r>
          </a:p>
          <a:p>
            <a:pPr marL="182880" lvl="0" indent="-154940" algn="l" rtl="0">
              <a:spcBef>
                <a:spcPts val="0"/>
              </a:spcBef>
              <a:spcAft>
                <a:spcPts val="0"/>
              </a:spcAft>
              <a:buSzPts val="1000"/>
              <a:buChar char="●"/>
            </a:pPr>
            <a:r>
              <a:rPr lang="en-US" noProof="0" dirty="0"/>
              <a:t>What could be added as an Action point looking forward to next week?</a:t>
            </a: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noProof="0" dirty="0"/>
              <a:t>1/2</a:t>
            </a: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noProof="0" dirty="0"/>
              <a:t>1</a:t>
            </a: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noProof="0" dirty="0"/>
          </a:p>
        </p:txBody>
      </p:sp>
    </p:spTree>
  </p:cSld>
  <p:clrMapOvr>
    <a:masterClrMapping/>
  </p:clrMapOvr>
</p:sld>
</file>

<file path=ppt/theme/theme1.xml><?xml version="1.0" encoding="utf-8"?>
<a:theme xmlns:a="http://schemas.openxmlformats.org/drawingml/2006/main" name="BUAS 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3C78D8"/>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2da37282-915d-40f9-b796-a7b56db4ab47">
      <UserInfo>
        <DisplayName/>
        <AccountId xsi:nil="true"/>
        <AccountType/>
      </UserInfo>
    </SharedWithUsers>
    <_activity xmlns="d003ebf8-2711-42a1-a92b-e41dd1daba2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00F40B6B384694CA6A0D3E494881EB5" ma:contentTypeVersion="15" ma:contentTypeDescription="Create a new document." ma:contentTypeScope="" ma:versionID="10cca8c78969c31089c1b607e5bb8b76">
  <xsd:schema xmlns:xsd="http://www.w3.org/2001/XMLSchema" xmlns:xs="http://www.w3.org/2001/XMLSchema" xmlns:p="http://schemas.microsoft.com/office/2006/metadata/properties" xmlns:ns3="d003ebf8-2711-42a1-a92b-e41dd1daba2f" xmlns:ns4="2da37282-915d-40f9-b796-a7b56db4ab47" targetNamespace="http://schemas.microsoft.com/office/2006/metadata/properties" ma:root="true" ma:fieldsID="1a631a9d3767159e919ae4b1bcf04e52" ns3:_="" ns4:_="">
    <xsd:import namespace="d003ebf8-2711-42a1-a92b-e41dd1daba2f"/>
    <xsd:import namespace="2da37282-915d-40f9-b796-a7b56db4ab47"/>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_activity" minOccurs="0"/>
                <xsd:element ref="ns3:MediaServiceDateTaken" minOccurs="0"/>
                <xsd:element ref="ns3:MediaServiceObjectDetectorVersions" minOccurs="0"/>
                <xsd:element ref="ns3:MediaServiceAutoTags" minOccurs="0"/>
                <xsd:element ref="ns3:MediaLengthInSeconds" minOccurs="0"/>
                <xsd:element ref="ns3:MediaServiceOCR" minOccurs="0"/>
                <xsd:element ref="ns3:MediaServiceGenerationTime" minOccurs="0"/>
                <xsd:element ref="ns3:MediaServiceEventHashCode"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003ebf8-2711-42a1-a92b-e41dd1daba2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3" nillable="true" ma:displayName="_activity" ma:hidden="true" ma:internalName="_activity">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da37282-915d-40f9-b796-a7b56db4ab47"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8D9791E-52D0-4ABB-925A-4EAECF798D9B}">
  <ds:schemaRefs>
    <ds:schemaRef ds:uri="http://schemas.microsoft.com/sharepoint/v3/contenttype/forms"/>
  </ds:schemaRefs>
</ds:datastoreItem>
</file>

<file path=customXml/itemProps2.xml><?xml version="1.0" encoding="utf-8"?>
<ds:datastoreItem xmlns:ds="http://schemas.openxmlformats.org/officeDocument/2006/customXml" ds:itemID="{3067B86F-F5BB-4BE6-9A37-0E19E53CB68B}">
  <ds:schemaRefs>
    <ds:schemaRef ds:uri="d003ebf8-2711-42a1-a92b-e41dd1daba2f"/>
    <ds:schemaRef ds:uri="http://www.w3.org/XML/1998/namespace"/>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2da37282-915d-40f9-b796-a7b56db4ab47"/>
    <ds:schemaRef ds:uri="http://purl.org/dc/dcmitype/"/>
  </ds:schemaRefs>
</ds:datastoreItem>
</file>

<file path=customXml/itemProps3.xml><?xml version="1.0" encoding="utf-8"?>
<ds:datastoreItem xmlns:ds="http://schemas.openxmlformats.org/officeDocument/2006/customXml" ds:itemID="{D6A1AEE9-FE89-4858-8309-10057F32FFE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003ebf8-2711-42a1-a92b-e41dd1daba2f"/>
    <ds:schemaRef ds:uri="2da37282-915d-40f9-b796-a7b56db4ab4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11443</Words>
  <Application>Microsoft Office PowerPoint</Application>
  <PresentationFormat>On-screen Show (16:9)</PresentationFormat>
  <Paragraphs>1123</Paragraphs>
  <Slides>59</Slides>
  <Notes>59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59</vt:i4>
      </vt:variant>
    </vt:vector>
  </HeadingPairs>
  <TitlesOfParts>
    <vt:vector size="72" baseType="lpstr">
      <vt:lpstr>Lato</vt:lpstr>
      <vt:lpstr>Arial</vt:lpstr>
      <vt:lpstr>Roboto Light</vt:lpstr>
      <vt:lpstr>Helvetica Neue</vt:lpstr>
      <vt:lpstr>Calibri</vt:lpstr>
      <vt:lpstr>Open Sans SemiBold</vt:lpstr>
      <vt:lpstr>Segoe UI</vt:lpstr>
      <vt:lpstr>Proxima Nova</vt:lpstr>
      <vt:lpstr>Roboto</vt:lpstr>
      <vt:lpstr>Open Sans</vt:lpstr>
      <vt:lpstr>Roboto Thin</vt:lpstr>
      <vt:lpstr>Aptos</vt:lpstr>
      <vt:lpstr>BUAS Gameday</vt:lpstr>
      <vt:lpstr>«Vincent van der Beek» «3rd Year, Data Science &amp; AI» «Block AB»</vt:lpstr>
      <vt:lpstr>How To Use This Template</vt:lpstr>
      <vt:lpstr>Learning Log Structure</vt:lpstr>
      <vt:lpstr>Section A</vt:lpstr>
      <vt:lpstr>Where am I starting?</vt:lpstr>
      <vt:lpstr>What is my plan?</vt:lpstr>
      <vt:lpstr>What are my goals?</vt:lpstr>
      <vt:lpstr>Section B</vt:lpstr>
      <vt:lpstr>Week 1 - Log</vt:lpstr>
      <vt:lpstr>Week 1 - Feedback</vt:lpstr>
      <vt:lpstr>Week 2 - Log</vt:lpstr>
      <vt:lpstr>Week 2 - Feedback</vt:lpstr>
      <vt:lpstr>Week 3 - Log</vt:lpstr>
      <vt:lpstr>Week 3 - Feedback</vt:lpstr>
      <vt:lpstr>Week 4 - Log</vt:lpstr>
      <vt:lpstr>Week 4 - Feedback</vt:lpstr>
      <vt:lpstr>Week 5 - Log</vt:lpstr>
      <vt:lpstr>Week 5 - Feedback</vt:lpstr>
      <vt:lpstr>Week 6 - Log</vt:lpstr>
      <vt:lpstr>Week 6 - Feedback</vt:lpstr>
      <vt:lpstr>Week 7 - Log</vt:lpstr>
      <vt:lpstr>Week 7 - Feedback</vt:lpstr>
      <vt:lpstr>Week 8 - Log</vt:lpstr>
      <vt:lpstr>Week 8 - Feedback</vt:lpstr>
      <vt:lpstr>Week 9 - Log</vt:lpstr>
      <vt:lpstr>Week 9 - Feedback</vt:lpstr>
      <vt:lpstr>Week 10 - Log</vt:lpstr>
      <vt:lpstr>2/2</vt:lpstr>
      <vt:lpstr>You are halfway there!</vt:lpstr>
      <vt:lpstr>Week 11 - Log</vt:lpstr>
      <vt:lpstr>Week 11 - Feedback</vt:lpstr>
      <vt:lpstr>Week 12 - Log</vt:lpstr>
      <vt:lpstr>Week 12 - Feedback</vt:lpstr>
      <vt:lpstr>Week 13 - Log</vt:lpstr>
      <vt:lpstr>Week 13 - Feedback</vt:lpstr>
      <vt:lpstr>Week 14 - Log</vt:lpstr>
      <vt:lpstr>Week 14 - Feedback</vt:lpstr>
      <vt:lpstr>Week 15 - Log</vt:lpstr>
      <vt:lpstr>Week 15 - Feedback</vt:lpstr>
      <vt:lpstr>Week 16 - Log</vt:lpstr>
      <vt:lpstr>Week 16 - Feedback</vt:lpstr>
      <vt:lpstr>Week 17 - Log</vt:lpstr>
      <vt:lpstr>Week 17 - Feedback</vt:lpstr>
      <vt:lpstr>Week 18 - Log</vt:lpstr>
      <vt:lpstr>Week 18 - Feedback</vt:lpstr>
      <vt:lpstr>Section C</vt:lpstr>
      <vt:lpstr>Medal Challenges</vt:lpstr>
      <vt:lpstr>ILO 1.9 </vt:lpstr>
      <vt:lpstr>ILO 2.9 </vt:lpstr>
      <vt:lpstr>ILO 3.7 </vt:lpstr>
      <vt:lpstr>ILO 4.5 </vt:lpstr>
      <vt:lpstr>ILO 5.3 </vt:lpstr>
      <vt:lpstr>ILO 6.6 </vt:lpstr>
      <vt:lpstr>ILO 10.3 </vt:lpstr>
      <vt:lpstr>ILO 11.3 </vt:lpstr>
      <vt:lpstr>1/1</vt:lpstr>
      <vt:lpstr>Section D</vt:lpstr>
      <vt:lpstr>What did I achieve this block?</vt:lpstr>
      <vt:lpstr>How well am I progressing?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«studentname» «studentid» «studentacademicproject»</dc:title>
  <cp:lastModifiedBy>Beek, Vincent van der (223377)</cp:lastModifiedBy>
  <cp:revision>17</cp:revision>
  <dcterms:modified xsi:type="dcterms:W3CDTF">2025-01-24T13:43:14Z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0x010100600F40B6B384694CA6A0D3E494881EB5</vt:lpwstr>
  </property>
  <property fmtid="{D5CDD505-2E9C-101B-9397-08002B2CF9AE}" pid="3" name="MediaServiceImageTags">
    <vt:lpwstr/>
  </property>
  <property fmtid="{D5CDD505-2E9C-101B-9397-08002B2CF9AE}" pid="4" name="xd_ProgID">
    <vt:lpwstr/>
  </property>
  <property fmtid="{D5CDD505-2E9C-101B-9397-08002B2CF9AE}" pid="5" name="ComplianceAssetId">
    <vt:lpwstr/>
  </property>
  <property fmtid="{D5CDD505-2E9C-101B-9397-08002B2CF9AE}" pid="6" name="TemplateUrl">
    <vt:lpwstr/>
  </property>
  <property fmtid="{D5CDD505-2E9C-101B-9397-08002B2CF9AE}" pid="7" name="_ExtendedDescription">
    <vt:lpwstr/>
  </property>
  <property fmtid="{D5CDD505-2E9C-101B-9397-08002B2CF9AE}" pid="8" name="TriggerFlowInfo">
    <vt:lpwstr/>
  </property>
  <property fmtid="{D5CDD505-2E9C-101B-9397-08002B2CF9AE}" pid="9" name="xd_Signature">
    <vt:bool>false</vt:bool>
  </property>
</Properties>
</file>

<file path=docProps/thumbnail.jpeg>
</file>